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4"/>
    <p:sldMasterId id="2147483716" r:id="rId5"/>
    <p:sldMasterId id="2147483727" r:id="rId6"/>
    <p:sldMasterId id="2147483738" r:id="rId7"/>
  </p:sldMasterIdLst>
  <p:notesMasterIdLst>
    <p:notesMasterId r:id="rId34"/>
  </p:notesMasterIdLst>
  <p:sldIdLst>
    <p:sldId id="282" r:id="rId8"/>
    <p:sldId id="904" r:id="rId9"/>
    <p:sldId id="884" r:id="rId10"/>
    <p:sldId id="885" r:id="rId11"/>
    <p:sldId id="905" r:id="rId12"/>
    <p:sldId id="886" r:id="rId13"/>
    <p:sldId id="887" r:id="rId14"/>
    <p:sldId id="888" r:id="rId15"/>
    <p:sldId id="889" r:id="rId16"/>
    <p:sldId id="890" r:id="rId17"/>
    <p:sldId id="891" r:id="rId18"/>
    <p:sldId id="892" r:id="rId19"/>
    <p:sldId id="893" r:id="rId20"/>
    <p:sldId id="895" r:id="rId21"/>
    <p:sldId id="896" r:id="rId22"/>
    <p:sldId id="898" r:id="rId23"/>
    <p:sldId id="903" r:id="rId24"/>
    <p:sldId id="899" r:id="rId25"/>
    <p:sldId id="897" r:id="rId26"/>
    <p:sldId id="906" r:id="rId27"/>
    <p:sldId id="907" r:id="rId28"/>
    <p:sldId id="900" r:id="rId29"/>
    <p:sldId id="901" r:id="rId30"/>
    <p:sldId id="909" r:id="rId31"/>
    <p:sldId id="911" r:id="rId32"/>
    <p:sldId id="882" r:id="rId3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032"/>
    <a:srgbClr val="11151F"/>
    <a:srgbClr val="191E2E"/>
    <a:srgbClr val="FDCB78"/>
    <a:srgbClr val="131722"/>
    <a:srgbClr val="D9D9D9"/>
    <a:srgbClr val="0D1019"/>
    <a:srgbClr val="A6A6A6"/>
    <a:srgbClr val="B7D8FF"/>
    <a:srgbClr val="112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microsoft.com/office/2016/11/relationships/changesInfo" Target="changesInfos/changesInfo1.xml"/><Relationship Id="rId21" Type="http://schemas.openxmlformats.org/officeDocument/2006/relationships/slide" Target="slides/slide14.xml"/><Relationship Id="rId34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presProps" Target="presProps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RKS Damian - EXT-UNKNOWN (SAFRAN)" userId="S::damian.tiarks.ext@safrangroup.com::93bc8387-25e3-422e-95ca-401d70787316" providerId="AD" clId="Web-{658C40BF-76B0-3CA0-9914-F72CF69B035C}"/>
    <pc:docChg chg="mod modMainMaster">
      <pc:chgData name="TIARKS Damian - EXT-UNKNOWN (SAFRAN)" userId="S::damian.tiarks.ext@safrangroup.com::93bc8387-25e3-422e-95ca-401d70787316" providerId="AD" clId="Web-{658C40BF-76B0-3CA0-9914-F72CF69B035C}" dt="2025-05-22T15:21:39.017" v="1" actId="33475"/>
      <pc:docMkLst>
        <pc:docMk/>
      </pc:docMkLst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1281891058" sldId="2147483701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1281891058" sldId="2147483701"/>
            <ac:spMk id="6" creationId="{DD7BE2F4-5CFD-267E-D0B1-B0B805CAA6D2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2843578227" sldId="2147483716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2843578227" sldId="2147483716"/>
            <ac:spMk id="6" creationId="{1DD2F659-2796-CA08-C5B3-868424DF6C28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337045838" sldId="2147483727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337045838" sldId="2147483727"/>
            <ac:spMk id="6" creationId="{9663A6ED-D3DC-621E-4D25-6DEB1D0D6B83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2188439598" sldId="2147483738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2188439598" sldId="2147483738"/>
            <ac:spMk id="6" creationId="{3B83E2C7-81E0-4805-C0BC-DD1B02431AC7}"/>
          </ac:spMkLst>
        </pc:sp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892F5-48D6-4E18-AEE7-7FE34776F4BD}" type="datetimeFigureOut">
              <a:rPr lang="en-GB" smtClean="0"/>
              <a:t>04/07/2025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83908-A2F8-410C-BBF4-66AF6EABD9C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9875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283908-A2F8-410C-BBF4-66AF6EABD9C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088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[compagny]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6AB278-C52C-1715-7042-D709A6BCC1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4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4ECD80C-6428-9B24-0E4D-E16CEFEF9586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327F99F8-D484-9ED0-AB73-63E7832E5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B54E7B5-5347-6EE0-4463-0AA0438A4F65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39C4B8A8-E5AA-27B3-5275-1330321475E6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32951F63-2036-5AD9-EB99-B39DBC8567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7FCF20F-6543-BBEC-2FC2-CE5713EF8ED6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4BD75000-C638-3425-538C-DE732D5EDD85}"/>
              </a:ext>
            </a:extLst>
          </p:cNvPr>
          <p:cNvSpPr/>
          <p:nvPr userDrawn="1"/>
        </p:nvSpPr>
        <p:spPr>
          <a:xfrm>
            <a:off x="308198" y="5641975"/>
            <a:ext cx="11575605" cy="655337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rgbClr val="525668"/>
              </a:solidFill>
              <a:effectLst/>
              <a:uLnTx/>
              <a:uFillTx/>
              <a:latin typeface="General Sans"/>
              <a:ea typeface="+mn-ea"/>
              <a:cs typeface="+mn-cs"/>
            </a:endParaRP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845F0D85-8A10-6758-4732-0873F216B6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48276" y="6067171"/>
            <a:ext cx="1695448" cy="356044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F4590B52-5E8F-267E-881E-D7521F78B5A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798" y="446360"/>
            <a:ext cx="7520400" cy="1890206"/>
          </a:xfrm>
          <a:prstGeom prst="roundRect">
            <a:avLst>
              <a:gd name="adj" fmla="val 687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97000"/>
                </a:schemeClr>
              </a:gs>
              <a:gs pos="100000">
                <a:schemeClr val="bg1">
                  <a:alpha val="55000"/>
                </a:schemeClr>
              </a:gs>
            </a:gsLst>
            <a:lin ang="4200000" scaled="0"/>
          </a:gradFill>
          <a:effectLst/>
        </p:spPr>
        <p:txBody>
          <a:bodyPr wrap="square" lIns="180000" tIns="252000" rIns="180000" bIns="648000" anchor="t">
            <a:spAutoFit/>
          </a:bodyPr>
          <a:lstStyle>
            <a:lvl1pPr algn="l">
              <a:lnSpc>
                <a:spcPct val="80000"/>
              </a:lnSpc>
              <a:defRPr sz="3700" cap="none" baseline="0">
                <a:solidFill>
                  <a:srgbClr val="112753"/>
                </a:solidFill>
                <a:effectLst/>
              </a:defRPr>
            </a:lvl1pPr>
          </a:lstStyle>
          <a:p>
            <a:r>
              <a:rPr lang="en-US" dirty="0"/>
              <a:t>Title of the</a:t>
            </a:r>
            <a:br>
              <a:rPr lang="en-US" dirty="0"/>
            </a:br>
            <a:r>
              <a:rPr lang="en-US" dirty="0"/>
              <a:t>presentation here</a:t>
            </a:r>
            <a:endParaRPr lang="en-GB" dirty="0"/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D0B57296-C0F7-B665-CB0B-2F3AF6B44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0710" y="1722484"/>
            <a:ext cx="1880643" cy="492443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>
              <a:defRPr sz="2600">
                <a:solidFill>
                  <a:srgbClr val="112753"/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617171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19562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53946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rgbClr val="122A57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34104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6C7B4FC1-5F10-9CB1-7E39-0007F559DD5E}"/>
              </a:ext>
            </a:extLst>
          </p:cNvPr>
          <p:cNvSpPr/>
          <p:nvPr userDrawn="1"/>
        </p:nvSpPr>
        <p:spPr>
          <a:xfrm>
            <a:off x="308198" y="5670552"/>
            <a:ext cx="11575605" cy="626760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ln w="12700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3F1D64C-9BE7-9463-D7A2-D4DA86C77212}"/>
              </a:ext>
            </a:extLst>
          </p:cNvPr>
          <p:cNvGrpSpPr/>
          <p:nvPr userDrawn="1"/>
        </p:nvGrpSpPr>
        <p:grpSpPr>
          <a:xfrm>
            <a:off x="4615543" y="2458519"/>
            <a:ext cx="2960914" cy="1940962"/>
            <a:chOff x="861349" y="0"/>
            <a:chExt cx="10466695" cy="6861211"/>
          </a:xfrm>
          <a:solidFill>
            <a:schemeClr val="accent6"/>
          </a:solidFill>
        </p:grpSpPr>
        <p:grpSp>
          <p:nvGrpSpPr>
            <p:cNvPr id="10" name="Graphique 7">
              <a:extLst>
                <a:ext uri="{FF2B5EF4-FFF2-40B4-BE49-F238E27FC236}">
                  <a16:creationId xmlns:a16="http://schemas.microsoft.com/office/drawing/2014/main" id="{25593FCB-7F44-74C3-EA1E-CEB7F2F67530}"/>
                </a:ext>
              </a:extLst>
            </p:cNvPr>
            <p:cNvGrpSpPr/>
            <p:nvPr/>
          </p:nvGrpSpPr>
          <p:grpSpPr>
            <a:xfrm>
              <a:off x="861349" y="0"/>
              <a:ext cx="2835739" cy="3183067"/>
              <a:chOff x="861349" y="0"/>
              <a:chExt cx="2835739" cy="3183067"/>
            </a:xfrm>
            <a:grp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F867BA74-350C-1350-7B15-EDD32886BA65}"/>
                  </a:ext>
                </a:extLst>
              </p:cNvPr>
              <p:cNvSpPr/>
              <p:nvPr/>
            </p:nvSpPr>
            <p:spPr>
              <a:xfrm>
                <a:off x="861349" y="41321"/>
                <a:ext cx="1331146" cy="3100336"/>
              </a:xfrm>
              <a:custGeom>
                <a:avLst/>
                <a:gdLst>
                  <a:gd name="connsiteX0" fmla="*/ 814366 w 1331146"/>
                  <a:gd name="connsiteY0" fmla="*/ 872268 h 3100336"/>
                  <a:gd name="connsiteX1" fmla="*/ 587010 w 1331146"/>
                  <a:gd name="connsiteY1" fmla="*/ 479539 h 3100336"/>
                  <a:gd name="connsiteX2" fmla="*/ 512614 w 1331146"/>
                  <a:gd name="connsiteY2" fmla="*/ 479539 h 3100336"/>
                  <a:gd name="connsiteX3" fmla="*/ 512614 w 1331146"/>
                  <a:gd name="connsiteY3" fmla="*/ 1430371 h 3100336"/>
                  <a:gd name="connsiteX4" fmla="*/ 587010 w 1331146"/>
                  <a:gd name="connsiteY4" fmla="*/ 1430371 h 3100336"/>
                  <a:gd name="connsiteX5" fmla="*/ 814366 w 1331146"/>
                  <a:gd name="connsiteY5" fmla="*/ 1037641 h 3100336"/>
                  <a:gd name="connsiteX6" fmla="*/ 814366 w 1331146"/>
                  <a:gd name="connsiteY6" fmla="*/ 872268 h 3100336"/>
                  <a:gd name="connsiteX7" fmla="*/ 1331146 w 1331146"/>
                  <a:gd name="connsiteY7" fmla="*/ 880515 h 3100336"/>
                  <a:gd name="connsiteX8" fmla="*/ 1331146 w 1331146"/>
                  <a:gd name="connsiteY8" fmla="*/ 1029308 h 3100336"/>
                  <a:gd name="connsiteX9" fmla="*/ 587097 w 1331146"/>
                  <a:gd name="connsiteY9" fmla="*/ 1905656 h 3100336"/>
                  <a:gd name="connsiteX10" fmla="*/ 512701 w 1331146"/>
                  <a:gd name="connsiteY10" fmla="*/ 1905656 h 3100336"/>
                  <a:gd name="connsiteX11" fmla="*/ 512701 w 1331146"/>
                  <a:gd name="connsiteY11" fmla="*/ 3100337 h 3100336"/>
                  <a:gd name="connsiteX12" fmla="*/ 0 w 1331146"/>
                  <a:gd name="connsiteY12" fmla="*/ 3100337 h 3100336"/>
                  <a:gd name="connsiteX13" fmla="*/ 0 w 1331146"/>
                  <a:gd name="connsiteY13" fmla="*/ 0 h 3100336"/>
                  <a:gd name="connsiteX14" fmla="*/ 587010 w 1331146"/>
                  <a:gd name="connsiteY14" fmla="*/ 0 h 3100336"/>
                  <a:gd name="connsiteX15" fmla="*/ 1331060 w 1331146"/>
                  <a:gd name="connsiteY15" fmla="*/ 880515 h 310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1146" h="3100336">
                    <a:moveTo>
                      <a:pt x="814366" y="872268"/>
                    </a:moveTo>
                    <a:cubicBezTo>
                      <a:pt x="814366" y="549855"/>
                      <a:pt x="735803" y="479539"/>
                      <a:pt x="587010" y="479539"/>
                    </a:cubicBezTo>
                    <a:lnTo>
                      <a:pt x="512614" y="479539"/>
                    </a:lnTo>
                    <a:lnTo>
                      <a:pt x="512614" y="1430371"/>
                    </a:lnTo>
                    <a:lnTo>
                      <a:pt x="587010" y="1430371"/>
                    </a:lnTo>
                    <a:cubicBezTo>
                      <a:pt x="735803" y="1430371"/>
                      <a:pt x="814366" y="1360054"/>
                      <a:pt x="814366" y="1037641"/>
                    </a:cubicBezTo>
                    <a:lnTo>
                      <a:pt x="814366" y="872268"/>
                    </a:lnTo>
                    <a:close/>
                    <a:moveTo>
                      <a:pt x="1331146" y="880515"/>
                    </a:moveTo>
                    <a:lnTo>
                      <a:pt x="1331146" y="1029308"/>
                    </a:lnTo>
                    <a:cubicBezTo>
                      <a:pt x="1331146" y="1645312"/>
                      <a:pt x="1083130" y="1905656"/>
                      <a:pt x="587097" y="1905656"/>
                    </a:cubicBezTo>
                    <a:lnTo>
                      <a:pt x="512701" y="1905656"/>
                    </a:lnTo>
                    <a:lnTo>
                      <a:pt x="512701" y="3100337"/>
                    </a:lnTo>
                    <a:lnTo>
                      <a:pt x="0" y="3100337"/>
                    </a:lnTo>
                    <a:lnTo>
                      <a:pt x="0" y="0"/>
                    </a:lnTo>
                    <a:lnTo>
                      <a:pt x="587010" y="0"/>
                    </a:lnTo>
                    <a:cubicBezTo>
                      <a:pt x="1083043" y="0"/>
                      <a:pt x="1331060" y="260430"/>
                      <a:pt x="1331060" y="880515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331B8D34-9291-0919-40FE-ACD26FAA80F4}"/>
                  </a:ext>
                </a:extLst>
              </p:cNvPr>
              <p:cNvSpPr/>
              <p:nvPr/>
            </p:nvSpPr>
            <p:spPr>
              <a:xfrm>
                <a:off x="2353614" y="0"/>
                <a:ext cx="1343473" cy="3183067"/>
              </a:xfrm>
              <a:custGeom>
                <a:avLst/>
                <a:gdLst>
                  <a:gd name="connsiteX0" fmla="*/ 673820 w 1343473"/>
                  <a:gd name="connsiteY0" fmla="*/ 475372 h 3183067"/>
                  <a:gd name="connsiteX1" fmla="*/ 516694 w 1343473"/>
                  <a:gd name="connsiteY1" fmla="*/ 644912 h 3183067"/>
                  <a:gd name="connsiteX2" fmla="*/ 516694 w 1343473"/>
                  <a:gd name="connsiteY2" fmla="*/ 2538242 h 3183067"/>
                  <a:gd name="connsiteX3" fmla="*/ 673820 w 1343473"/>
                  <a:gd name="connsiteY3" fmla="*/ 2707782 h 3183067"/>
                  <a:gd name="connsiteX4" fmla="*/ 830860 w 1343473"/>
                  <a:gd name="connsiteY4" fmla="*/ 2538242 h 3183067"/>
                  <a:gd name="connsiteX5" fmla="*/ 830860 w 1343473"/>
                  <a:gd name="connsiteY5" fmla="*/ 644912 h 3183067"/>
                  <a:gd name="connsiteX6" fmla="*/ 673820 w 1343473"/>
                  <a:gd name="connsiteY6" fmla="*/ 475372 h 3183067"/>
                  <a:gd name="connsiteX7" fmla="*/ 1343474 w 1343473"/>
                  <a:gd name="connsiteY7" fmla="*/ 644912 h 3183067"/>
                  <a:gd name="connsiteX8" fmla="*/ 1343474 w 1343473"/>
                  <a:gd name="connsiteY8" fmla="*/ 2538242 h 3183067"/>
                  <a:gd name="connsiteX9" fmla="*/ 673820 w 1343473"/>
                  <a:gd name="connsiteY9" fmla="*/ 3183067 h 3183067"/>
                  <a:gd name="connsiteX10" fmla="*/ 0 w 1343473"/>
                  <a:gd name="connsiteY10" fmla="*/ 2538242 h 3183067"/>
                  <a:gd name="connsiteX11" fmla="*/ 0 w 1343473"/>
                  <a:gd name="connsiteY11" fmla="*/ 644912 h 3183067"/>
                  <a:gd name="connsiteX12" fmla="*/ 673820 w 1343473"/>
                  <a:gd name="connsiteY12" fmla="*/ 0 h 3183067"/>
                  <a:gd name="connsiteX13" fmla="*/ 1343474 w 1343473"/>
                  <a:gd name="connsiteY13" fmla="*/ 644912 h 318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43473" h="3183067">
                    <a:moveTo>
                      <a:pt x="673820" y="475372"/>
                    </a:moveTo>
                    <a:cubicBezTo>
                      <a:pt x="578676" y="475372"/>
                      <a:pt x="516694" y="541522"/>
                      <a:pt x="516694" y="644912"/>
                    </a:cubicBezTo>
                    <a:lnTo>
                      <a:pt x="516694" y="2538242"/>
                    </a:lnTo>
                    <a:cubicBezTo>
                      <a:pt x="516694" y="2641546"/>
                      <a:pt x="578676" y="2707782"/>
                      <a:pt x="673820" y="2707782"/>
                    </a:cubicBezTo>
                    <a:cubicBezTo>
                      <a:pt x="768964" y="2707782"/>
                      <a:pt x="830860" y="2641632"/>
                      <a:pt x="830860" y="2538242"/>
                    </a:cubicBezTo>
                    <a:lnTo>
                      <a:pt x="830860" y="644912"/>
                    </a:lnTo>
                    <a:cubicBezTo>
                      <a:pt x="830860" y="541608"/>
                      <a:pt x="768877" y="475372"/>
                      <a:pt x="673820" y="475372"/>
                    </a:cubicBezTo>
                    <a:moveTo>
                      <a:pt x="1343474" y="644912"/>
                    </a:moveTo>
                    <a:lnTo>
                      <a:pt x="1343474" y="2538242"/>
                    </a:lnTo>
                    <a:cubicBezTo>
                      <a:pt x="1343474" y="2914390"/>
                      <a:pt x="1070629" y="3183067"/>
                      <a:pt x="673820" y="3183067"/>
                    </a:cubicBezTo>
                    <a:cubicBezTo>
                      <a:pt x="277011" y="3183067"/>
                      <a:pt x="0" y="2914390"/>
                      <a:pt x="0" y="2538242"/>
                    </a:cubicBezTo>
                    <a:lnTo>
                      <a:pt x="0" y="644912"/>
                    </a:lnTo>
                    <a:cubicBezTo>
                      <a:pt x="0" y="268764"/>
                      <a:pt x="272844" y="0"/>
                      <a:pt x="673820" y="0"/>
                    </a:cubicBezTo>
                    <a:cubicBezTo>
                      <a:pt x="1074796" y="0"/>
                      <a:pt x="1343474" y="268764"/>
                      <a:pt x="1343474" y="644912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F5762539-1930-BA2C-E334-B6F89AFA6F84}"/>
                </a:ext>
              </a:extLst>
            </p:cNvPr>
            <p:cNvSpPr/>
            <p:nvPr/>
          </p:nvSpPr>
          <p:spPr>
            <a:xfrm>
              <a:off x="3746743" y="41321"/>
              <a:ext cx="2128931" cy="3100423"/>
            </a:xfrm>
            <a:custGeom>
              <a:avLst/>
              <a:gdLst>
                <a:gd name="connsiteX0" fmla="*/ 2128932 w 2128931"/>
                <a:gd name="connsiteY0" fmla="*/ 0 h 3100423"/>
                <a:gd name="connsiteX1" fmla="*/ 1752783 w 2128931"/>
                <a:gd name="connsiteY1" fmla="*/ 3100424 h 3100423"/>
                <a:gd name="connsiteX2" fmla="*/ 1223589 w 2128931"/>
                <a:gd name="connsiteY2" fmla="*/ 3100424 h 3100423"/>
                <a:gd name="connsiteX3" fmla="*/ 1062382 w 2128931"/>
                <a:gd name="connsiteY3" fmla="*/ 1260830 h 3100423"/>
                <a:gd name="connsiteX4" fmla="*/ 901176 w 2128931"/>
                <a:gd name="connsiteY4" fmla="*/ 3100424 h 3100423"/>
                <a:gd name="connsiteX5" fmla="*/ 376148 w 2128931"/>
                <a:gd name="connsiteY5" fmla="*/ 3100424 h 3100423"/>
                <a:gd name="connsiteX6" fmla="*/ 0 w 2128931"/>
                <a:gd name="connsiteY6" fmla="*/ 0 h 3100423"/>
                <a:gd name="connsiteX7" fmla="*/ 500200 w 2128931"/>
                <a:gd name="connsiteY7" fmla="*/ 0 h 3100423"/>
                <a:gd name="connsiteX8" fmla="*/ 665573 w 2128931"/>
                <a:gd name="connsiteY8" fmla="*/ 1942984 h 3100423"/>
                <a:gd name="connsiteX9" fmla="*/ 826780 w 2128931"/>
                <a:gd name="connsiteY9" fmla="*/ 0 h 3100423"/>
                <a:gd name="connsiteX10" fmla="*/ 1322813 w 2128931"/>
                <a:gd name="connsiteY10" fmla="*/ 0 h 3100423"/>
                <a:gd name="connsiteX11" fmla="*/ 1484019 w 2128931"/>
                <a:gd name="connsiteY11" fmla="*/ 1938817 h 3100423"/>
                <a:gd name="connsiteX12" fmla="*/ 1645226 w 2128931"/>
                <a:gd name="connsiteY12" fmla="*/ 0 h 3100423"/>
                <a:gd name="connsiteX13" fmla="*/ 2128932 w 2128931"/>
                <a:gd name="connsiteY13" fmla="*/ 0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8931" h="3100423">
                  <a:moveTo>
                    <a:pt x="2128932" y="0"/>
                  </a:moveTo>
                  <a:lnTo>
                    <a:pt x="1752783" y="3100424"/>
                  </a:lnTo>
                  <a:lnTo>
                    <a:pt x="1223589" y="3100424"/>
                  </a:lnTo>
                  <a:lnTo>
                    <a:pt x="1062382" y="1260830"/>
                  </a:lnTo>
                  <a:lnTo>
                    <a:pt x="901176" y="3100424"/>
                  </a:lnTo>
                  <a:lnTo>
                    <a:pt x="376148" y="3100424"/>
                  </a:lnTo>
                  <a:lnTo>
                    <a:pt x="0" y="0"/>
                  </a:lnTo>
                  <a:lnTo>
                    <a:pt x="500200" y="0"/>
                  </a:lnTo>
                  <a:lnTo>
                    <a:pt x="665573" y="1942984"/>
                  </a:lnTo>
                  <a:lnTo>
                    <a:pt x="826780" y="0"/>
                  </a:lnTo>
                  <a:lnTo>
                    <a:pt x="1322813" y="0"/>
                  </a:lnTo>
                  <a:lnTo>
                    <a:pt x="1484019" y="1938817"/>
                  </a:lnTo>
                  <a:lnTo>
                    <a:pt x="1645226" y="0"/>
                  </a:lnTo>
                  <a:lnTo>
                    <a:pt x="2128932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D1685E00-F3D8-7500-A94C-D52A242FC47C}"/>
                </a:ext>
              </a:extLst>
            </p:cNvPr>
            <p:cNvSpPr/>
            <p:nvPr/>
          </p:nvSpPr>
          <p:spPr>
            <a:xfrm>
              <a:off x="5970645" y="41408"/>
              <a:ext cx="1074883" cy="3100336"/>
            </a:xfrm>
            <a:custGeom>
              <a:avLst/>
              <a:gdLst>
                <a:gd name="connsiteX0" fmla="*/ 1074883 w 1074883"/>
                <a:gd name="connsiteY0" fmla="*/ 2620798 h 3100336"/>
                <a:gd name="connsiteX1" fmla="*/ 1074883 w 1074883"/>
                <a:gd name="connsiteY1" fmla="*/ 3100337 h 3100336"/>
                <a:gd name="connsiteX2" fmla="*/ 0 w 1074883"/>
                <a:gd name="connsiteY2" fmla="*/ 3100337 h 3100336"/>
                <a:gd name="connsiteX3" fmla="*/ 0 w 1074883"/>
                <a:gd name="connsiteY3" fmla="*/ 0 h 3100336"/>
                <a:gd name="connsiteX4" fmla="*/ 1070716 w 1074883"/>
                <a:gd name="connsiteY4" fmla="*/ 0 h 3100336"/>
                <a:gd name="connsiteX5" fmla="*/ 1070716 w 1074883"/>
                <a:gd name="connsiteY5" fmla="*/ 479452 h 3100336"/>
                <a:gd name="connsiteX6" fmla="*/ 512614 w 1074883"/>
                <a:gd name="connsiteY6" fmla="*/ 479452 h 3100336"/>
                <a:gd name="connsiteX7" fmla="*/ 512614 w 1074883"/>
                <a:gd name="connsiteY7" fmla="*/ 1248417 h 3100336"/>
                <a:gd name="connsiteX8" fmla="*/ 950832 w 1074883"/>
                <a:gd name="connsiteY8" fmla="*/ 1248417 h 3100336"/>
                <a:gd name="connsiteX9" fmla="*/ 950832 w 1074883"/>
                <a:gd name="connsiteY9" fmla="*/ 1727956 h 3100336"/>
                <a:gd name="connsiteX10" fmla="*/ 512614 w 1074883"/>
                <a:gd name="connsiteY10" fmla="*/ 1727956 h 3100336"/>
                <a:gd name="connsiteX11" fmla="*/ 512614 w 1074883"/>
                <a:gd name="connsiteY11" fmla="*/ 2620798 h 3100336"/>
                <a:gd name="connsiteX12" fmla="*/ 1074883 w 1074883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883" h="3100336">
                  <a:moveTo>
                    <a:pt x="1074883" y="2620798"/>
                  </a:moveTo>
                  <a:lnTo>
                    <a:pt x="1074883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832" y="1248417"/>
                  </a:lnTo>
                  <a:lnTo>
                    <a:pt x="950832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883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FD8D460A-14F6-4401-D092-8F196F99B36D}"/>
                </a:ext>
              </a:extLst>
            </p:cNvPr>
            <p:cNvSpPr/>
            <p:nvPr/>
          </p:nvSpPr>
          <p:spPr>
            <a:xfrm>
              <a:off x="7219148" y="41321"/>
              <a:ext cx="1388961" cy="3100423"/>
            </a:xfrm>
            <a:custGeom>
              <a:avLst/>
              <a:gdLst>
                <a:gd name="connsiteX0" fmla="*/ 512527 w 1388961"/>
                <a:gd name="connsiteY0" fmla="*/ 1504767 h 3100423"/>
                <a:gd name="connsiteX1" fmla="*/ 628245 w 1388961"/>
                <a:gd name="connsiteY1" fmla="*/ 1504767 h 3100423"/>
                <a:gd name="connsiteX2" fmla="*/ 814279 w 1388961"/>
                <a:gd name="connsiteY2" fmla="*/ 1260830 h 3100423"/>
                <a:gd name="connsiteX3" fmla="*/ 814279 w 1388961"/>
                <a:gd name="connsiteY3" fmla="*/ 719222 h 3100423"/>
                <a:gd name="connsiteX4" fmla="*/ 628245 w 1388961"/>
                <a:gd name="connsiteY4" fmla="*/ 479452 h 3100423"/>
                <a:gd name="connsiteX5" fmla="*/ 512527 w 1388961"/>
                <a:gd name="connsiteY5" fmla="*/ 479452 h 3100423"/>
                <a:gd name="connsiteX6" fmla="*/ 512527 w 1388961"/>
                <a:gd name="connsiteY6" fmla="*/ 1504680 h 3100423"/>
                <a:gd name="connsiteX7" fmla="*/ 851520 w 1388961"/>
                <a:gd name="connsiteY7" fmla="*/ 3100424 h 3100423"/>
                <a:gd name="connsiteX8" fmla="*/ 669653 w 1388961"/>
                <a:gd name="connsiteY8" fmla="*/ 1984306 h 3100423"/>
                <a:gd name="connsiteX9" fmla="*/ 512614 w 1388961"/>
                <a:gd name="connsiteY9" fmla="*/ 1984306 h 3100423"/>
                <a:gd name="connsiteX10" fmla="*/ 512614 w 1388961"/>
                <a:gd name="connsiteY10" fmla="*/ 3100424 h 3100423"/>
                <a:gd name="connsiteX11" fmla="*/ 0 w 1388961"/>
                <a:gd name="connsiteY11" fmla="*/ 3100424 h 3100423"/>
                <a:gd name="connsiteX12" fmla="*/ 0 w 1388961"/>
                <a:gd name="connsiteY12" fmla="*/ 0 h 3100423"/>
                <a:gd name="connsiteX13" fmla="*/ 628332 w 1388961"/>
                <a:gd name="connsiteY13" fmla="*/ 0 h 3100423"/>
                <a:gd name="connsiteX14" fmla="*/ 1331060 w 1388961"/>
                <a:gd name="connsiteY14" fmla="*/ 727556 h 3100423"/>
                <a:gd name="connsiteX15" fmla="*/ 1331060 w 1388961"/>
                <a:gd name="connsiteY15" fmla="*/ 1256663 h 3100423"/>
                <a:gd name="connsiteX16" fmla="*/ 1145026 w 1388961"/>
                <a:gd name="connsiteY16" fmla="*/ 1789938 h 3100423"/>
                <a:gd name="connsiteX17" fmla="*/ 1388962 w 1388961"/>
                <a:gd name="connsiteY17" fmla="*/ 3100337 h 3100423"/>
                <a:gd name="connsiteX18" fmla="*/ 851520 w 1388961"/>
                <a:gd name="connsiteY18" fmla="*/ 3100337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88961" h="3100423">
                  <a:moveTo>
                    <a:pt x="512527" y="1504767"/>
                  </a:moveTo>
                  <a:lnTo>
                    <a:pt x="628245" y="1504767"/>
                  </a:lnTo>
                  <a:cubicBezTo>
                    <a:pt x="756377" y="1504767"/>
                    <a:pt x="814279" y="1446864"/>
                    <a:pt x="814279" y="1260830"/>
                  </a:cubicBezTo>
                  <a:lnTo>
                    <a:pt x="814279" y="719222"/>
                  </a:lnTo>
                  <a:cubicBezTo>
                    <a:pt x="814279" y="541522"/>
                    <a:pt x="756464" y="479452"/>
                    <a:pt x="628245" y="479452"/>
                  </a:cubicBezTo>
                  <a:lnTo>
                    <a:pt x="512527" y="479452"/>
                  </a:lnTo>
                  <a:lnTo>
                    <a:pt x="512527" y="1504680"/>
                  </a:lnTo>
                  <a:close/>
                  <a:moveTo>
                    <a:pt x="851520" y="3100424"/>
                  </a:moveTo>
                  <a:lnTo>
                    <a:pt x="669653" y="1984306"/>
                  </a:lnTo>
                  <a:lnTo>
                    <a:pt x="512614" y="1984306"/>
                  </a:lnTo>
                  <a:lnTo>
                    <a:pt x="512614" y="3100424"/>
                  </a:lnTo>
                  <a:lnTo>
                    <a:pt x="0" y="3100424"/>
                  </a:lnTo>
                  <a:lnTo>
                    <a:pt x="0" y="0"/>
                  </a:lnTo>
                  <a:lnTo>
                    <a:pt x="628332" y="0"/>
                  </a:lnTo>
                  <a:cubicBezTo>
                    <a:pt x="1062382" y="0"/>
                    <a:pt x="1331060" y="268764"/>
                    <a:pt x="1331060" y="727556"/>
                  </a:cubicBezTo>
                  <a:lnTo>
                    <a:pt x="1331060" y="1256663"/>
                  </a:lnTo>
                  <a:cubicBezTo>
                    <a:pt x="1331060" y="1484019"/>
                    <a:pt x="1264911" y="1665886"/>
                    <a:pt x="1145026" y="1789938"/>
                  </a:cubicBezTo>
                  <a:lnTo>
                    <a:pt x="1388962" y="3100337"/>
                  </a:lnTo>
                  <a:lnTo>
                    <a:pt x="851520" y="310033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C68CEAB1-53F6-99D3-BA30-373733D2507B}"/>
                </a:ext>
              </a:extLst>
            </p:cNvPr>
            <p:cNvSpPr/>
            <p:nvPr/>
          </p:nvSpPr>
          <p:spPr>
            <a:xfrm>
              <a:off x="8744402" y="41408"/>
              <a:ext cx="1074796" cy="3100336"/>
            </a:xfrm>
            <a:custGeom>
              <a:avLst/>
              <a:gdLst>
                <a:gd name="connsiteX0" fmla="*/ 1074796 w 1074796"/>
                <a:gd name="connsiteY0" fmla="*/ 2620798 h 3100336"/>
                <a:gd name="connsiteX1" fmla="*/ 1074796 w 1074796"/>
                <a:gd name="connsiteY1" fmla="*/ 3100337 h 3100336"/>
                <a:gd name="connsiteX2" fmla="*/ 0 w 1074796"/>
                <a:gd name="connsiteY2" fmla="*/ 3100337 h 3100336"/>
                <a:gd name="connsiteX3" fmla="*/ 0 w 1074796"/>
                <a:gd name="connsiteY3" fmla="*/ 0 h 3100336"/>
                <a:gd name="connsiteX4" fmla="*/ 1070716 w 1074796"/>
                <a:gd name="connsiteY4" fmla="*/ 0 h 3100336"/>
                <a:gd name="connsiteX5" fmla="*/ 1070716 w 1074796"/>
                <a:gd name="connsiteY5" fmla="*/ 479452 h 3100336"/>
                <a:gd name="connsiteX6" fmla="*/ 512614 w 1074796"/>
                <a:gd name="connsiteY6" fmla="*/ 479452 h 3100336"/>
                <a:gd name="connsiteX7" fmla="*/ 512614 w 1074796"/>
                <a:gd name="connsiteY7" fmla="*/ 1248417 h 3100336"/>
                <a:gd name="connsiteX8" fmla="*/ 950744 w 1074796"/>
                <a:gd name="connsiteY8" fmla="*/ 1248417 h 3100336"/>
                <a:gd name="connsiteX9" fmla="*/ 950744 w 1074796"/>
                <a:gd name="connsiteY9" fmla="*/ 1727956 h 3100336"/>
                <a:gd name="connsiteX10" fmla="*/ 512614 w 1074796"/>
                <a:gd name="connsiteY10" fmla="*/ 1727956 h 3100336"/>
                <a:gd name="connsiteX11" fmla="*/ 512614 w 1074796"/>
                <a:gd name="connsiteY11" fmla="*/ 2620798 h 3100336"/>
                <a:gd name="connsiteX12" fmla="*/ 1074796 w 1074796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796" h="3100336">
                  <a:moveTo>
                    <a:pt x="1074796" y="2620798"/>
                  </a:moveTo>
                  <a:lnTo>
                    <a:pt x="1074796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744" y="1248417"/>
                  </a:lnTo>
                  <a:lnTo>
                    <a:pt x="950744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796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17" name="Graphique 7">
              <a:extLst>
                <a:ext uri="{FF2B5EF4-FFF2-40B4-BE49-F238E27FC236}">
                  <a16:creationId xmlns:a16="http://schemas.microsoft.com/office/drawing/2014/main" id="{A99B9251-9B9A-D6A1-65E5-DA8B4AD9D769}"/>
                </a:ext>
              </a:extLst>
            </p:cNvPr>
            <p:cNvGrpSpPr/>
            <p:nvPr/>
          </p:nvGrpSpPr>
          <p:grpSpPr>
            <a:xfrm>
              <a:off x="958402" y="41321"/>
              <a:ext cx="10369642" cy="6778655"/>
              <a:chOff x="958402" y="41321"/>
              <a:chExt cx="10369642" cy="6778655"/>
            </a:xfrm>
            <a:grpFill/>
          </p:grpSpPr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6A867A11-7B00-9BF7-7546-2EF15C1969D9}"/>
                  </a:ext>
                </a:extLst>
              </p:cNvPr>
              <p:cNvSpPr/>
              <p:nvPr/>
            </p:nvSpPr>
            <p:spPr>
              <a:xfrm>
                <a:off x="9992732" y="41321"/>
                <a:ext cx="1335312" cy="3100423"/>
              </a:xfrm>
              <a:custGeom>
                <a:avLst/>
                <a:gdLst>
                  <a:gd name="connsiteX0" fmla="*/ 661493 w 1335312"/>
                  <a:gd name="connsiteY0" fmla="*/ 479539 h 3100423"/>
                  <a:gd name="connsiteX1" fmla="*/ 512700 w 1335312"/>
                  <a:gd name="connsiteY1" fmla="*/ 479539 h 3100423"/>
                  <a:gd name="connsiteX2" fmla="*/ 512700 w 1335312"/>
                  <a:gd name="connsiteY2" fmla="*/ 2620885 h 3100423"/>
                  <a:gd name="connsiteX3" fmla="*/ 661493 w 1335312"/>
                  <a:gd name="connsiteY3" fmla="*/ 2620885 h 3100423"/>
                  <a:gd name="connsiteX4" fmla="*/ 818533 w 1335312"/>
                  <a:gd name="connsiteY4" fmla="*/ 2455511 h 3100423"/>
                  <a:gd name="connsiteX5" fmla="*/ 818533 w 1335312"/>
                  <a:gd name="connsiteY5" fmla="*/ 644912 h 3100423"/>
                  <a:gd name="connsiteX6" fmla="*/ 661493 w 1335312"/>
                  <a:gd name="connsiteY6" fmla="*/ 479539 h 3100423"/>
                  <a:gd name="connsiteX7" fmla="*/ 1335313 w 1335312"/>
                  <a:gd name="connsiteY7" fmla="*/ 644912 h 3100423"/>
                  <a:gd name="connsiteX8" fmla="*/ 1335313 w 1335312"/>
                  <a:gd name="connsiteY8" fmla="*/ 2455598 h 3100423"/>
                  <a:gd name="connsiteX9" fmla="*/ 661493 w 1335312"/>
                  <a:gd name="connsiteY9" fmla="*/ 3100424 h 3100423"/>
                  <a:gd name="connsiteX10" fmla="*/ 0 w 1335312"/>
                  <a:gd name="connsiteY10" fmla="*/ 3100424 h 3100423"/>
                  <a:gd name="connsiteX11" fmla="*/ 0 w 1335312"/>
                  <a:gd name="connsiteY11" fmla="*/ 0 h 3100423"/>
                  <a:gd name="connsiteX12" fmla="*/ 661493 w 1335312"/>
                  <a:gd name="connsiteY12" fmla="*/ 0 h 3100423"/>
                  <a:gd name="connsiteX13" fmla="*/ 1335313 w 1335312"/>
                  <a:gd name="connsiteY13" fmla="*/ 644826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5312" h="3100423">
                    <a:moveTo>
                      <a:pt x="661493" y="479539"/>
                    </a:moveTo>
                    <a:lnTo>
                      <a:pt x="512700" y="479539"/>
                    </a:lnTo>
                    <a:lnTo>
                      <a:pt x="512700" y="2620885"/>
                    </a:lnTo>
                    <a:lnTo>
                      <a:pt x="661493" y="2620885"/>
                    </a:lnTo>
                    <a:cubicBezTo>
                      <a:pt x="756550" y="2620885"/>
                      <a:pt x="818533" y="2558902"/>
                      <a:pt x="818533" y="2455511"/>
                    </a:cubicBezTo>
                    <a:lnTo>
                      <a:pt x="818533" y="644912"/>
                    </a:lnTo>
                    <a:cubicBezTo>
                      <a:pt x="818533" y="541608"/>
                      <a:pt x="756550" y="479539"/>
                      <a:pt x="661493" y="479539"/>
                    </a:cubicBezTo>
                    <a:moveTo>
                      <a:pt x="1335313" y="644912"/>
                    </a:moveTo>
                    <a:lnTo>
                      <a:pt x="1335313" y="2455598"/>
                    </a:lnTo>
                    <a:cubicBezTo>
                      <a:pt x="1335313" y="2831746"/>
                      <a:pt x="1062469" y="3100424"/>
                      <a:pt x="661493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61493" y="0"/>
                    </a:lnTo>
                    <a:cubicBezTo>
                      <a:pt x="1062469" y="0"/>
                      <a:pt x="1335313" y="268677"/>
                      <a:pt x="1335313" y="644826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e libre : forme 18">
                <a:extLst>
                  <a:ext uri="{FF2B5EF4-FFF2-40B4-BE49-F238E27FC236}">
                    <a16:creationId xmlns:a16="http://schemas.microsoft.com/office/drawing/2014/main" id="{CCA51507-C49C-2B7D-AE8A-7D7BDDD98BC5}"/>
                  </a:ext>
                </a:extLst>
              </p:cNvPr>
              <p:cNvSpPr/>
              <p:nvPr/>
            </p:nvSpPr>
            <p:spPr>
              <a:xfrm>
                <a:off x="958402" y="3719553"/>
                <a:ext cx="1347640" cy="3100423"/>
              </a:xfrm>
              <a:custGeom>
                <a:avLst/>
                <a:gdLst>
                  <a:gd name="connsiteX0" fmla="*/ 830860 w 1347640"/>
                  <a:gd name="connsiteY0" fmla="*/ 1860167 h 3100423"/>
                  <a:gd name="connsiteX1" fmla="*/ 673733 w 1347640"/>
                  <a:gd name="connsiteY1" fmla="*/ 1694881 h 3100423"/>
                  <a:gd name="connsiteX2" fmla="*/ 512527 w 1347640"/>
                  <a:gd name="connsiteY2" fmla="*/ 1694881 h 3100423"/>
                  <a:gd name="connsiteX3" fmla="*/ 512527 w 1347640"/>
                  <a:gd name="connsiteY3" fmla="*/ 2620798 h 3100423"/>
                  <a:gd name="connsiteX4" fmla="*/ 673733 w 1347640"/>
                  <a:gd name="connsiteY4" fmla="*/ 2620798 h 3100423"/>
                  <a:gd name="connsiteX5" fmla="*/ 830860 w 1347640"/>
                  <a:gd name="connsiteY5" fmla="*/ 2455425 h 3100423"/>
                  <a:gd name="connsiteX6" fmla="*/ 830860 w 1347640"/>
                  <a:gd name="connsiteY6" fmla="*/ 1860167 h 3100423"/>
                  <a:gd name="connsiteX7" fmla="*/ 512527 w 1347640"/>
                  <a:gd name="connsiteY7" fmla="*/ 479452 h 3100423"/>
                  <a:gd name="connsiteX8" fmla="*/ 512527 w 1347640"/>
                  <a:gd name="connsiteY8" fmla="*/ 1215342 h 3100423"/>
                  <a:gd name="connsiteX9" fmla="*/ 653073 w 1347640"/>
                  <a:gd name="connsiteY9" fmla="*/ 1215342 h 3100423"/>
                  <a:gd name="connsiteX10" fmla="*/ 810199 w 1347640"/>
                  <a:gd name="connsiteY10" fmla="*/ 1049968 h 3100423"/>
                  <a:gd name="connsiteX11" fmla="*/ 810199 w 1347640"/>
                  <a:gd name="connsiteY11" fmla="*/ 644826 h 3100423"/>
                  <a:gd name="connsiteX12" fmla="*/ 653073 w 1347640"/>
                  <a:gd name="connsiteY12" fmla="*/ 479452 h 3100423"/>
                  <a:gd name="connsiteX13" fmla="*/ 512527 w 1347640"/>
                  <a:gd name="connsiteY13" fmla="*/ 479452 h 3100423"/>
                  <a:gd name="connsiteX14" fmla="*/ 1347640 w 1347640"/>
                  <a:gd name="connsiteY14" fmla="*/ 1905743 h 3100423"/>
                  <a:gd name="connsiteX15" fmla="*/ 1347640 w 1347640"/>
                  <a:gd name="connsiteY15" fmla="*/ 2459678 h 3100423"/>
                  <a:gd name="connsiteX16" fmla="*/ 673820 w 1347640"/>
                  <a:gd name="connsiteY16" fmla="*/ 3100424 h 3100423"/>
                  <a:gd name="connsiteX17" fmla="*/ 0 w 1347640"/>
                  <a:gd name="connsiteY17" fmla="*/ 3100424 h 3100423"/>
                  <a:gd name="connsiteX18" fmla="*/ 0 w 1347640"/>
                  <a:gd name="connsiteY18" fmla="*/ 0 h 3100423"/>
                  <a:gd name="connsiteX19" fmla="*/ 653159 w 1347640"/>
                  <a:gd name="connsiteY19" fmla="*/ 0 h 3100423"/>
                  <a:gd name="connsiteX20" fmla="*/ 1326980 w 1347640"/>
                  <a:gd name="connsiteY20" fmla="*/ 644913 h 3100423"/>
                  <a:gd name="connsiteX21" fmla="*/ 1326980 w 1347640"/>
                  <a:gd name="connsiteY21" fmla="*/ 1004567 h 3100423"/>
                  <a:gd name="connsiteX22" fmla="*/ 1128532 w 1347640"/>
                  <a:gd name="connsiteY22" fmla="*/ 1446951 h 3100423"/>
                  <a:gd name="connsiteX23" fmla="*/ 1347640 w 1347640"/>
                  <a:gd name="connsiteY23" fmla="*/ 1905830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47640" h="3100423">
                    <a:moveTo>
                      <a:pt x="830860" y="1860167"/>
                    </a:moveTo>
                    <a:cubicBezTo>
                      <a:pt x="830860" y="1756863"/>
                      <a:pt x="768877" y="1694881"/>
                      <a:pt x="673733" y="1694881"/>
                    </a:cubicBezTo>
                    <a:lnTo>
                      <a:pt x="512527" y="1694881"/>
                    </a:lnTo>
                    <a:lnTo>
                      <a:pt x="512527" y="2620798"/>
                    </a:lnTo>
                    <a:lnTo>
                      <a:pt x="673733" y="2620798"/>
                    </a:lnTo>
                    <a:cubicBezTo>
                      <a:pt x="768877" y="2620798"/>
                      <a:pt x="830860" y="2558815"/>
                      <a:pt x="830860" y="2455425"/>
                    </a:cubicBezTo>
                    <a:lnTo>
                      <a:pt x="830860" y="1860167"/>
                    </a:lnTo>
                    <a:close/>
                    <a:moveTo>
                      <a:pt x="512527" y="479452"/>
                    </a:moveTo>
                    <a:lnTo>
                      <a:pt x="512527" y="1215342"/>
                    </a:lnTo>
                    <a:lnTo>
                      <a:pt x="653073" y="1215342"/>
                    </a:lnTo>
                    <a:cubicBezTo>
                      <a:pt x="748217" y="1215342"/>
                      <a:pt x="810199" y="1153360"/>
                      <a:pt x="810199" y="1049968"/>
                    </a:cubicBezTo>
                    <a:lnTo>
                      <a:pt x="810199" y="644826"/>
                    </a:lnTo>
                    <a:cubicBezTo>
                      <a:pt x="810199" y="541522"/>
                      <a:pt x="748217" y="479452"/>
                      <a:pt x="653073" y="479452"/>
                    </a:cubicBezTo>
                    <a:lnTo>
                      <a:pt x="512527" y="479452"/>
                    </a:lnTo>
                    <a:close/>
                    <a:moveTo>
                      <a:pt x="1347640" y="1905743"/>
                    </a:moveTo>
                    <a:lnTo>
                      <a:pt x="1347640" y="2459678"/>
                    </a:lnTo>
                    <a:cubicBezTo>
                      <a:pt x="1347640" y="2831659"/>
                      <a:pt x="1074796" y="3100424"/>
                      <a:pt x="673820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53159" y="0"/>
                    </a:lnTo>
                    <a:cubicBezTo>
                      <a:pt x="1054135" y="0"/>
                      <a:pt x="1326980" y="268677"/>
                      <a:pt x="1326980" y="644913"/>
                    </a:cubicBezTo>
                    <a:lnTo>
                      <a:pt x="1326980" y="1004567"/>
                    </a:lnTo>
                    <a:cubicBezTo>
                      <a:pt x="1326980" y="1182354"/>
                      <a:pt x="1256663" y="1339394"/>
                      <a:pt x="1128532" y="1446951"/>
                    </a:cubicBezTo>
                    <a:cubicBezTo>
                      <a:pt x="1269077" y="1550255"/>
                      <a:pt x="1347640" y="1711549"/>
                      <a:pt x="1347640" y="1905830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B10E9077-5B01-3BC3-EEEA-094623A7FA35}"/>
                </a:ext>
              </a:extLst>
            </p:cNvPr>
            <p:cNvSpPr/>
            <p:nvPr/>
          </p:nvSpPr>
          <p:spPr>
            <a:xfrm>
              <a:off x="2285295" y="3719553"/>
              <a:ext cx="1430370" cy="3100423"/>
            </a:xfrm>
            <a:custGeom>
              <a:avLst/>
              <a:gdLst>
                <a:gd name="connsiteX0" fmla="*/ 971492 w 1430370"/>
                <a:gd name="connsiteY0" fmla="*/ 2062783 h 3100423"/>
                <a:gd name="connsiteX1" fmla="*/ 971492 w 1430370"/>
                <a:gd name="connsiteY1" fmla="*/ 3100424 h 3100423"/>
                <a:gd name="connsiteX2" fmla="*/ 458878 w 1430370"/>
                <a:gd name="connsiteY2" fmla="*/ 3100424 h 3100423"/>
                <a:gd name="connsiteX3" fmla="*/ 458878 w 1430370"/>
                <a:gd name="connsiteY3" fmla="*/ 2079363 h 3100423"/>
                <a:gd name="connsiteX4" fmla="*/ 0 w 1430370"/>
                <a:gd name="connsiteY4" fmla="*/ 0 h 3100423"/>
                <a:gd name="connsiteX5" fmla="*/ 525028 w 1430370"/>
                <a:gd name="connsiteY5" fmla="*/ 0 h 3100423"/>
                <a:gd name="connsiteX6" fmla="*/ 723476 w 1430370"/>
                <a:gd name="connsiteY6" fmla="*/ 1264910 h 3100423"/>
                <a:gd name="connsiteX7" fmla="*/ 917757 w 1430370"/>
                <a:gd name="connsiteY7" fmla="*/ 0 h 3100423"/>
                <a:gd name="connsiteX8" fmla="*/ 1430370 w 1430370"/>
                <a:gd name="connsiteY8" fmla="*/ 0 h 3100423"/>
                <a:gd name="connsiteX9" fmla="*/ 971492 w 1430370"/>
                <a:gd name="connsiteY9" fmla="*/ 2062783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0370" h="3100423">
                  <a:moveTo>
                    <a:pt x="971492" y="2062783"/>
                  </a:moveTo>
                  <a:lnTo>
                    <a:pt x="971492" y="3100424"/>
                  </a:lnTo>
                  <a:lnTo>
                    <a:pt x="458878" y="3100424"/>
                  </a:lnTo>
                  <a:lnTo>
                    <a:pt x="458878" y="2079363"/>
                  </a:lnTo>
                  <a:lnTo>
                    <a:pt x="0" y="0"/>
                  </a:lnTo>
                  <a:lnTo>
                    <a:pt x="525028" y="0"/>
                  </a:lnTo>
                  <a:lnTo>
                    <a:pt x="723476" y="1264910"/>
                  </a:lnTo>
                  <a:lnTo>
                    <a:pt x="917757" y="0"/>
                  </a:lnTo>
                  <a:lnTo>
                    <a:pt x="1430370" y="0"/>
                  </a:lnTo>
                  <a:lnTo>
                    <a:pt x="971492" y="206278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63D56C57-1EAC-C3F2-5693-04860AF775D7}"/>
                </a:ext>
              </a:extLst>
            </p:cNvPr>
            <p:cNvSpPr/>
            <p:nvPr/>
          </p:nvSpPr>
          <p:spPr>
            <a:xfrm>
              <a:off x="4240606" y="3719553"/>
              <a:ext cx="1252583" cy="3100423"/>
            </a:xfrm>
            <a:custGeom>
              <a:avLst/>
              <a:gdLst>
                <a:gd name="connsiteX0" fmla="*/ 1252583 w 1252583"/>
                <a:gd name="connsiteY0" fmla="*/ 479539 h 3100423"/>
                <a:gd name="connsiteX1" fmla="*/ 880515 w 1252583"/>
                <a:gd name="connsiteY1" fmla="*/ 479539 h 3100423"/>
                <a:gd name="connsiteX2" fmla="*/ 880515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3 w 1252583"/>
                <a:gd name="connsiteY7" fmla="*/ 0 h 3100423"/>
                <a:gd name="connsiteX8" fmla="*/ 1252583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3" y="479539"/>
                  </a:moveTo>
                  <a:lnTo>
                    <a:pt x="880515" y="479539"/>
                  </a:lnTo>
                  <a:lnTo>
                    <a:pt x="880515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3" y="0"/>
                  </a:lnTo>
                  <a:lnTo>
                    <a:pt x="1252583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22" name="Graphique 7">
              <a:extLst>
                <a:ext uri="{FF2B5EF4-FFF2-40B4-BE49-F238E27FC236}">
                  <a16:creationId xmlns:a16="http://schemas.microsoft.com/office/drawing/2014/main" id="{A3DA8161-3135-1E5C-3BEA-ECC952793A75}"/>
                </a:ext>
              </a:extLst>
            </p:cNvPr>
            <p:cNvGrpSpPr/>
            <p:nvPr/>
          </p:nvGrpSpPr>
          <p:grpSpPr>
            <a:xfrm>
              <a:off x="5629655" y="3678231"/>
              <a:ext cx="4299010" cy="3182980"/>
              <a:chOff x="5629655" y="3678231"/>
              <a:chExt cx="4299010" cy="3182980"/>
            </a:xfrm>
            <a:grpFill/>
          </p:grpSpPr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D087F45F-E2C4-81AA-C870-28E47547511F}"/>
                  </a:ext>
                </a:extLst>
              </p:cNvPr>
              <p:cNvSpPr/>
              <p:nvPr/>
            </p:nvSpPr>
            <p:spPr>
              <a:xfrm>
                <a:off x="5629655" y="3719553"/>
                <a:ext cx="1388961" cy="3100423"/>
              </a:xfrm>
              <a:custGeom>
                <a:avLst/>
                <a:gdLst>
                  <a:gd name="connsiteX0" fmla="*/ 512527 w 1388961"/>
                  <a:gd name="connsiteY0" fmla="*/ 1504767 h 3100423"/>
                  <a:gd name="connsiteX1" fmla="*/ 628245 w 1388961"/>
                  <a:gd name="connsiteY1" fmla="*/ 1504767 h 3100423"/>
                  <a:gd name="connsiteX2" fmla="*/ 814279 w 1388961"/>
                  <a:gd name="connsiteY2" fmla="*/ 1260831 h 3100423"/>
                  <a:gd name="connsiteX3" fmla="*/ 814279 w 1388961"/>
                  <a:gd name="connsiteY3" fmla="*/ 719309 h 3100423"/>
                  <a:gd name="connsiteX4" fmla="*/ 628245 w 1388961"/>
                  <a:gd name="connsiteY4" fmla="*/ 479539 h 3100423"/>
                  <a:gd name="connsiteX5" fmla="*/ 512527 w 1388961"/>
                  <a:gd name="connsiteY5" fmla="*/ 479539 h 3100423"/>
                  <a:gd name="connsiteX6" fmla="*/ 512527 w 1388961"/>
                  <a:gd name="connsiteY6" fmla="*/ 1504767 h 3100423"/>
                  <a:gd name="connsiteX7" fmla="*/ 851520 w 1388961"/>
                  <a:gd name="connsiteY7" fmla="*/ 3100424 h 3100423"/>
                  <a:gd name="connsiteX8" fmla="*/ 669653 w 1388961"/>
                  <a:gd name="connsiteY8" fmla="*/ 1984306 h 3100423"/>
                  <a:gd name="connsiteX9" fmla="*/ 512614 w 1388961"/>
                  <a:gd name="connsiteY9" fmla="*/ 1984306 h 3100423"/>
                  <a:gd name="connsiteX10" fmla="*/ 512614 w 1388961"/>
                  <a:gd name="connsiteY10" fmla="*/ 3100424 h 3100423"/>
                  <a:gd name="connsiteX11" fmla="*/ 0 w 1388961"/>
                  <a:gd name="connsiteY11" fmla="*/ 3100424 h 3100423"/>
                  <a:gd name="connsiteX12" fmla="*/ 0 w 1388961"/>
                  <a:gd name="connsiteY12" fmla="*/ 0 h 3100423"/>
                  <a:gd name="connsiteX13" fmla="*/ 628331 w 1388961"/>
                  <a:gd name="connsiteY13" fmla="*/ 0 h 3100423"/>
                  <a:gd name="connsiteX14" fmla="*/ 1331059 w 1388961"/>
                  <a:gd name="connsiteY14" fmla="*/ 727556 h 3100423"/>
                  <a:gd name="connsiteX15" fmla="*/ 1331059 w 1388961"/>
                  <a:gd name="connsiteY15" fmla="*/ 1256663 h 3100423"/>
                  <a:gd name="connsiteX16" fmla="*/ 1145025 w 1388961"/>
                  <a:gd name="connsiteY16" fmla="*/ 1789938 h 3100423"/>
                  <a:gd name="connsiteX17" fmla="*/ 1388962 w 1388961"/>
                  <a:gd name="connsiteY17" fmla="*/ 3100337 h 3100423"/>
                  <a:gd name="connsiteX18" fmla="*/ 851520 w 1388961"/>
                  <a:gd name="connsiteY18" fmla="*/ 3100337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88961" h="3100423">
                    <a:moveTo>
                      <a:pt x="512527" y="1504767"/>
                    </a:moveTo>
                    <a:lnTo>
                      <a:pt x="628245" y="1504767"/>
                    </a:lnTo>
                    <a:cubicBezTo>
                      <a:pt x="756376" y="1504767"/>
                      <a:pt x="814279" y="1446865"/>
                      <a:pt x="814279" y="1260831"/>
                    </a:cubicBezTo>
                    <a:lnTo>
                      <a:pt x="814279" y="719309"/>
                    </a:lnTo>
                    <a:cubicBezTo>
                      <a:pt x="814279" y="541608"/>
                      <a:pt x="756463" y="479539"/>
                      <a:pt x="628245" y="479539"/>
                    </a:cubicBezTo>
                    <a:lnTo>
                      <a:pt x="512527" y="479539"/>
                    </a:lnTo>
                    <a:lnTo>
                      <a:pt x="512527" y="1504767"/>
                    </a:lnTo>
                    <a:close/>
                    <a:moveTo>
                      <a:pt x="851520" y="3100424"/>
                    </a:moveTo>
                    <a:lnTo>
                      <a:pt x="669653" y="1984306"/>
                    </a:lnTo>
                    <a:lnTo>
                      <a:pt x="512614" y="1984306"/>
                    </a:lnTo>
                    <a:lnTo>
                      <a:pt x="512614" y="3100424"/>
                    </a:lnTo>
                    <a:lnTo>
                      <a:pt x="0" y="3100424"/>
                    </a:lnTo>
                    <a:lnTo>
                      <a:pt x="0" y="0"/>
                    </a:lnTo>
                    <a:lnTo>
                      <a:pt x="628331" y="0"/>
                    </a:lnTo>
                    <a:cubicBezTo>
                      <a:pt x="1062382" y="0"/>
                      <a:pt x="1331059" y="268764"/>
                      <a:pt x="1331059" y="727556"/>
                    </a:cubicBezTo>
                    <a:lnTo>
                      <a:pt x="1331059" y="1256663"/>
                    </a:lnTo>
                    <a:cubicBezTo>
                      <a:pt x="1331059" y="1484019"/>
                      <a:pt x="1264910" y="1665973"/>
                      <a:pt x="1145025" y="1789938"/>
                    </a:cubicBezTo>
                    <a:lnTo>
                      <a:pt x="1388962" y="3100337"/>
                    </a:lnTo>
                    <a:lnTo>
                      <a:pt x="851520" y="3100337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A33E4D8B-277D-DC89-A8CC-DC130076DF5C}"/>
                  </a:ext>
                </a:extLst>
              </p:cNvPr>
              <p:cNvSpPr/>
              <p:nvPr/>
            </p:nvSpPr>
            <p:spPr>
              <a:xfrm>
                <a:off x="7130168" y="3719553"/>
                <a:ext cx="1343560" cy="3137664"/>
              </a:xfrm>
              <a:custGeom>
                <a:avLst/>
                <a:gdLst>
                  <a:gd name="connsiteX0" fmla="*/ 1343474 w 1343560"/>
                  <a:gd name="connsiteY0" fmla="*/ 0 h 3137664"/>
                  <a:gd name="connsiteX1" fmla="*/ 1343474 w 1343560"/>
                  <a:gd name="connsiteY1" fmla="*/ 2492753 h 3137664"/>
                  <a:gd name="connsiteX2" fmla="*/ 673820 w 1343560"/>
                  <a:gd name="connsiteY2" fmla="*/ 3137665 h 3137664"/>
                  <a:gd name="connsiteX3" fmla="*/ 0 w 1343560"/>
                  <a:gd name="connsiteY3" fmla="*/ 2492753 h 3137664"/>
                  <a:gd name="connsiteX4" fmla="*/ 0 w 1343560"/>
                  <a:gd name="connsiteY4" fmla="*/ 0 h 3137664"/>
                  <a:gd name="connsiteX5" fmla="*/ 516694 w 1343560"/>
                  <a:gd name="connsiteY5" fmla="*/ 0 h 3137664"/>
                  <a:gd name="connsiteX6" fmla="*/ 516694 w 1343560"/>
                  <a:gd name="connsiteY6" fmla="*/ 2492753 h 3137664"/>
                  <a:gd name="connsiteX7" fmla="*/ 673820 w 1343560"/>
                  <a:gd name="connsiteY7" fmla="*/ 2658126 h 3137664"/>
                  <a:gd name="connsiteX8" fmla="*/ 826780 w 1343560"/>
                  <a:gd name="connsiteY8" fmla="*/ 2492753 h 3137664"/>
                  <a:gd name="connsiteX9" fmla="*/ 826780 w 1343560"/>
                  <a:gd name="connsiteY9" fmla="*/ 0 h 3137664"/>
                  <a:gd name="connsiteX10" fmla="*/ 1343561 w 1343560"/>
                  <a:gd name="connsiteY10" fmla="*/ 0 h 3137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43560" h="3137664">
                    <a:moveTo>
                      <a:pt x="1343474" y="0"/>
                    </a:moveTo>
                    <a:lnTo>
                      <a:pt x="1343474" y="2492753"/>
                    </a:lnTo>
                    <a:cubicBezTo>
                      <a:pt x="1343474" y="2868901"/>
                      <a:pt x="1070629" y="3137665"/>
                      <a:pt x="673820" y="3137665"/>
                    </a:cubicBezTo>
                    <a:cubicBezTo>
                      <a:pt x="277011" y="3137665"/>
                      <a:pt x="0" y="2868901"/>
                      <a:pt x="0" y="2492753"/>
                    </a:cubicBezTo>
                    <a:lnTo>
                      <a:pt x="0" y="0"/>
                    </a:lnTo>
                    <a:lnTo>
                      <a:pt x="516694" y="0"/>
                    </a:lnTo>
                    <a:lnTo>
                      <a:pt x="516694" y="2492753"/>
                    </a:lnTo>
                    <a:cubicBezTo>
                      <a:pt x="516694" y="2596057"/>
                      <a:pt x="578676" y="2658126"/>
                      <a:pt x="673820" y="2658126"/>
                    </a:cubicBezTo>
                    <a:cubicBezTo>
                      <a:pt x="768964" y="2658126"/>
                      <a:pt x="826780" y="2596057"/>
                      <a:pt x="826780" y="2492753"/>
                    </a:cubicBezTo>
                    <a:lnTo>
                      <a:pt x="826780" y="0"/>
                    </a:lnTo>
                    <a:lnTo>
                      <a:pt x="1343561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F14F64B9-ED9F-D3B8-B477-AE5E557B8767}"/>
                  </a:ext>
                </a:extLst>
              </p:cNvPr>
              <p:cNvSpPr/>
              <p:nvPr/>
            </p:nvSpPr>
            <p:spPr>
              <a:xfrm>
                <a:off x="8634761" y="3678231"/>
                <a:ext cx="1293904" cy="3182980"/>
              </a:xfrm>
              <a:custGeom>
                <a:avLst/>
                <a:gdLst>
                  <a:gd name="connsiteX0" fmla="*/ 777211 w 1293904"/>
                  <a:gd name="connsiteY0" fmla="*/ 1033475 h 3182980"/>
                  <a:gd name="connsiteX1" fmla="*/ 777211 w 1293904"/>
                  <a:gd name="connsiteY1" fmla="*/ 624165 h 3182980"/>
                  <a:gd name="connsiteX2" fmla="*/ 644912 w 1293904"/>
                  <a:gd name="connsiteY2" fmla="*/ 479452 h 3182980"/>
                  <a:gd name="connsiteX3" fmla="*/ 512614 w 1293904"/>
                  <a:gd name="connsiteY3" fmla="*/ 624165 h 3182980"/>
                  <a:gd name="connsiteX4" fmla="*/ 512614 w 1293904"/>
                  <a:gd name="connsiteY4" fmla="*/ 872181 h 3182980"/>
                  <a:gd name="connsiteX5" fmla="*/ 835027 w 1293904"/>
                  <a:gd name="connsiteY5" fmla="*/ 1339307 h 3182980"/>
                  <a:gd name="connsiteX6" fmla="*/ 1293905 w 1293904"/>
                  <a:gd name="connsiteY6" fmla="*/ 2104017 h 3182980"/>
                  <a:gd name="connsiteX7" fmla="*/ 1293905 w 1293904"/>
                  <a:gd name="connsiteY7" fmla="*/ 2542235 h 3182980"/>
                  <a:gd name="connsiteX8" fmla="*/ 644912 w 1293904"/>
                  <a:gd name="connsiteY8" fmla="*/ 3182980 h 3182980"/>
                  <a:gd name="connsiteX9" fmla="*/ 0 w 1293904"/>
                  <a:gd name="connsiteY9" fmla="*/ 2542235 h 3182980"/>
                  <a:gd name="connsiteX10" fmla="*/ 0 w 1293904"/>
                  <a:gd name="connsiteY10" fmla="*/ 2149506 h 3182980"/>
                  <a:gd name="connsiteX11" fmla="*/ 508534 w 1293904"/>
                  <a:gd name="connsiteY11" fmla="*/ 2149506 h 3182980"/>
                  <a:gd name="connsiteX12" fmla="*/ 508534 w 1293904"/>
                  <a:gd name="connsiteY12" fmla="*/ 2554649 h 3182980"/>
                  <a:gd name="connsiteX13" fmla="*/ 644912 w 1293904"/>
                  <a:gd name="connsiteY13" fmla="*/ 2703441 h 3182980"/>
                  <a:gd name="connsiteX14" fmla="*/ 781291 w 1293904"/>
                  <a:gd name="connsiteY14" fmla="*/ 2554649 h 3182980"/>
                  <a:gd name="connsiteX15" fmla="*/ 781291 w 1293904"/>
                  <a:gd name="connsiteY15" fmla="*/ 2219822 h 3182980"/>
                  <a:gd name="connsiteX16" fmla="*/ 458878 w 1293904"/>
                  <a:gd name="connsiteY16" fmla="*/ 1711375 h 3182980"/>
                  <a:gd name="connsiteX17" fmla="*/ 4167 w 1293904"/>
                  <a:gd name="connsiteY17" fmla="*/ 946578 h 3182980"/>
                  <a:gd name="connsiteX18" fmla="*/ 4167 w 1293904"/>
                  <a:gd name="connsiteY18" fmla="*/ 644826 h 3182980"/>
                  <a:gd name="connsiteX19" fmla="*/ 644912 w 1293904"/>
                  <a:gd name="connsiteY19" fmla="*/ 0 h 3182980"/>
                  <a:gd name="connsiteX20" fmla="*/ 1289825 w 1293904"/>
                  <a:gd name="connsiteY20" fmla="*/ 644826 h 3182980"/>
                  <a:gd name="connsiteX21" fmla="*/ 1289825 w 1293904"/>
                  <a:gd name="connsiteY21" fmla="*/ 1033475 h 3182980"/>
                  <a:gd name="connsiteX22" fmla="*/ 777211 w 1293904"/>
                  <a:gd name="connsiteY22" fmla="*/ 1033475 h 318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93904" h="3182980">
                    <a:moveTo>
                      <a:pt x="777211" y="1033475"/>
                    </a:moveTo>
                    <a:lnTo>
                      <a:pt x="777211" y="624165"/>
                    </a:lnTo>
                    <a:cubicBezTo>
                      <a:pt x="777211" y="533188"/>
                      <a:pt x="723475" y="479452"/>
                      <a:pt x="644912" y="479452"/>
                    </a:cubicBezTo>
                    <a:cubicBezTo>
                      <a:pt x="570516" y="479452"/>
                      <a:pt x="512614" y="533188"/>
                      <a:pt x="512614" y="624165"/>
                    </a:cubicBezTo>
                    <a:lnTo>
                      <a:pt x="512614" y="872181"/>
                    </a:lnTo>
                    <a:cubicBezTo>
                      <a:pt x="512614" y="1062383"/>
                      <a:pt x="545688" y="1107784"/>
                      <a:pt x="835027" y="1339307"/>
                    </a:cubicBezTo>
                    <a:cubicBezTo>
                      <a:pt x="1219509" y="1645225"/>
                      <a:pt x="1293905" y="1835340"/>
                      <a:pt x="1293905" y="2104017"/>
                    </a:cubicBezTo>
                    <a:lnTo>
                      <a:pt x="1293905" y="2542235"/>
                    </a:lnTo>
                    <a:cubicBezTo>
                      <a:pt x="1293905" y="2955625"/>
                      <a:pt x="1029308" y="3182980"/>
                      <a:pt x="644912" y="3182980"/>
                    </a:cubicBezTo>
                    <a:cubicBezTo>
                      <a:pt x="260517" y="3182980"/>
                      <a:pt x="0" y="2955625"/>
                      <a:pt x="0" y="2542235"/>
                    </a:cubicBezTo>
                    <a:lnTo>
                      <a:pt x="0" y="2149506"/>
                    </a:lnTo>
                    <a:lnTo>
                      <a:pt x="508534" y="2149506"/>
                    </a:lnTo>
                    <a:lnTo>
                      <a:pt x="508534" y="2554649"/>
                    </a:lnTo>
                    <a:cubicBezTo>
                      <a:pt x="508534" y="2649706"/>
                      <a:pt x="570516" y="2703441"/>
                      <a:pt x="644912" y="2703441"/>
                    </a:cubicBezTo>
                    <a:cubicBezTo>
                      <a:pt x="723475" y="2703441"/>
                      <a:pt x="781291" y="2649706"/>
                      <a:pt x="781291" y="2554649"/>
                    </a:cubicBezTo>
                    <a:lnTo>
                      <a:pt x="781291" y="2219822"/>
                    </a:lnTo>
                    <a:cubicBezTo>
                      <a:pt x="781291" y="1971805"/>
                      <a:pt x="719309" y="1926317"/>
                      <a:pt x="458878" y="1711375"/>
                    </a:cubicBezTo>
                    <a:cubicBezTo>
                      <a:pt x="70316" y="1388962"/>
                      <a:pt x="4167" y="1231836"/>
                      <a:pt x="4167" y="946578"/>
                    </a:cubicBezTo>
                    <a:lnTo>
                      <a:pt x="4167" y="644826"/>
                    </a:lnTo>
                    <a:cubicBezTo>
                      <a:pt x="4167" y="252097"/>
                      <a:pt x="264597" y="0"/>
                      <a:pt x="644912" y="0"/>
                    </a:cubicBezTo>
                    <a:cubicBezTo>
                      <a:pt x="1025227" y="0"/>
                      <a:pt x="1289825" y="252184"/>
                      <a:pt x="1289825" y="644826"/>
                    </a:cubicBezTo>
                    <a:lnTo>
                      <a:pt x="1289825" y="1033475"/>
                    </a:lnTo>
                    <a:lnTo>
                      <a:pt x="777211" y="103347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8F6F4775-2EC2-9DAA-7A99-600AABE53602}"/>
                </a:ext>
              </a:extLst>
            </p:cNvPr>
            <p:cNvSpPr/>
            <p:nvPr/>
          </p:nvSpPr>
          <p:spPr>
            <a:xfrm>
              <a:off x="10023810" y="3719553"/>
              <a:ext cx="1252583" cy="3100423"/>
            </a:xfrm>
            <a:custGeom>
              <a:avLst/>
              <a:gdLst>
                <a:gd name="connsiteX0" fmla="*/ 1252584 w 1252583"/>
                <a:gd name="connsiteY0" fmla="*/ 479539 h 3100423"/>
                <a:gd name="connsiteX1" fmla="*/ 880516 w 1252583"/>
                <a:gd name="connsiteY1" fmla="*/ 479539 h 3100423"/>
                <a:gd name="connsiteX2" fmla="*/ 880516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4 w 1252583"/>
                <a:gd name="connsiteY7" fmla="*/ 0 h 3100423"/>
                <a:gd name="connsiteX8" fmla="*/ 1252584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4" y="479539"/>
                  </a:moveTo>
                  <a:lnTo>
                    <a:pt x="880516" y="479539"/>
                  </a:lnTo>
                  <a:lnTo>
                    <a:pt x="880516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4" y="0"/>
                  </a:lnTo>
                  <a:lnTo>
                    <a:pt x="1252584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pic>
        <p:nvPicPr>
          <p:cNvPr id="2" name="Picture 17" descr="Une image contenant Graphique, Police, logo, graphisme&#10;&#10;Description générée automatiquement">
            <a:extLst>
              <a:ext uri="{FF2B5EF4-FFF2-40B4-BE49-F238E27FC236}">
                <a16:creationId xmlns:a16="http://schemas.microsoft.com/office/drawing/2014/main" id="{9BBBF0BA-99BB-2581-13FA-01AD2220F5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6067171"/>
            <a:ext cx="1695447" cy="35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4164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V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6C7B4FC1-5F10-9CB1-7E39-0007F559DD5E}"/>
              </a:ext>
            </a:extLst>
          </p:cNvPr>
          <p:cNvSpPr/>
          <p:nvPr userDrawn="1"/>
        </p:nvSpPr>
        <p:spPr>
          <a:xfrm>
            <a:off x="308198" y="5670552"/>
            <a:ext cx="11575605" cy="626760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3F1D64C-9BE7-9463-D7A2-D4DA86C77212}"/>
              </a:ext>
            </a:extLst>
          </p:cNvPr>
          <p:cNvGrpSpPr/>
          <p:nvPr userDrawn="1"/>
        </p:nvGrpSpPr>
        <p:grpSpPr>
          <a:xfrm>
            <a:off x="4615543" y="2458519"/>
            <a:ext cx="2960914" cy="1940962"/>
            <a:chOff x="861349" y="0"/>
            <a:chExt cx="10466695" cy="6861211"/>
          </a:xfrm>
          <a:solidFill>
            <a:schemeClr val="bg1"/>
          </a:solidFill>
        </p:grpSpPr>
        <p:grpSp>
          <p:nvGrpSpPr>
            <p:cNvPr id="10" name="Graphique 7">
              <a:extLst>
                <a:ext uri="{FF2B5EF4-FFF2-40B4-BE49-F238E27FC236}">
                  <a16:creationId xmlns:a16="http://schemas.microsoft.com/office/drawing/2014/main" id="{25593FCB-7F44-74C3-EA1E-CEB7F2F67530}"/>
                </a:ext>
              </a:extLst>
            </p:cNvPr>
            <p:cNvGrpSpPr/>
            <p:nvPr/>
          </p:nvGrpSpPr>
          <p:grpSpPr>
            <a:xfrm>
              <a:off x="861349" y="0"/>
              <a:ext cx="2835739" cy="3183067"/>
              <a:chOff x="861349" y="0"/>
              <a:chExt cx="2835739" cy="3183067"/>
            </a:xfrm>
            <a:grp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F867BA74-350C-1350-7B15-EDD32886BA65}"/>
                  </a:ext>
                </a:extLst>
              </p:cNvPr>
              <p:cNvSpPr/>
              <p:nvPr/>
            </p:nvSpPr>
            <p:spPr>
              <a:xfrm>
                <a:off x="861349" y="41321"/>
                <a:ext cx="1331146" cy="3100336"/>
              </a:xfrm>
              <a:custGeom>
                <a:avLst/>
                <a:gdLst>
                  <a:gd name="connsiteX0" fmla="*/ 814366 w 1331146"/>
                  <a:gd name="connsiteY0" fmla="*/ 872268 h 3100336"/>
                  <a:gd name="connsiteX1" fmla="*/ 587010 w 1331146"/>
                  <a:gd name="connsiteY1" fmla="*/ 479539 h 3100336"/>
                  <a:gd name="connsiteX2" fmla="*/ 512614 w 1331146"/>
                  <a:gd name="connsiteY2" fmla="*/ 479539 h 3100336"/>
                  <a:gd name="connsiteX3" fmla="*/ 512614 w 1331146"/>
                  <a:gd name="connsiteY3" fmla="*/ 1430371 h 3100336"/>
                  <a:gd name="connsiteX4" fmla="*/ 587010 w 1331146"/>
                  <a:gd name="connsiteY4" fmla="*/ 1430371 h 3100336"/>
                  <a:gd name="connsiteX5" fmla="*/ 814366 w 1331146"/>
                  <a:gd name="connsiteY5" fmla="*/ 1037641 h 3100336"/>
                  <a:gd name="connsiteX6" fmla="*/ 814366 w 1331146"/>
                  <a:gd name="connsiteY6" fmla="*/ 872268 h 3100336"/>
                  <a:gd name="connsiteX7" fmla="*/ 1331146 w 1331146"/>
                  <a:gd name="connsiteY7" fmla="*/ 880515 h 3100336"/>
                  <a:gd name="connsiteX8" fmla="*/ 1331146 w 1331146"/>
                  <a:gd name="connsiteY8" fmla="*/ 1029308 h 3100336"/>
                  <a:gd name="connsiteX9" fmla="*/ 587097 w 1331146"/>
                  <a:gd name="connsiteY9" fmla="*/ 1905656 h 3100336"/>
                  <a:gd name="connsiteX10" fmla="*/ 512701 w 1331146"/>
                  <a:gd name="connsiteY10" fmla="*/ 1905656 h 3100336"/>
                  <a:gd name="connsiteX11" fmla="*/ 512701 w 1331146"/>
                  <a:gd name="connsiteY11" fmla="*/ 3100337 h 3100336"/>
                  <a:gd name="connsiteX12" fmla="*/ 0 w 1331146"/>
                  <a:gd name="connsiteY12" fmla="*/ 3100337 h 3100336"/>
                  <a:gd name="connsiteX13" fmla="*/ 0 w 1331146"/>
                  <a:gd name="connsiteY13" fmla="*/ 0 h 3100336"/>
                  <a:gd name="connsiteX14" fmla="*/ 587010 w 1331146"/>
                  <a:gd name="connsiteY14" fmla="*/ 0 h 3100336"/>
                  <a:gd name="connsiteX15" fmla="*/ 1331060 w 1331146"/>
                  <a:gd name="connsiteY15" fmla="*/ 880515 h 310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1146" h="3100336">
                    <a:moveTo>
                      <a:pt x="814366" y="872268"/>
                    </a:moveTo>
                    <a:cubicBezTo>
                      <a:pt x="814366" y="549855"/>
                      <a:pt x="735803" y="479539"/>
                      <a:pt x="587010" y="479539"/>
                    </a:cubicBezTo>
                    <a:lnTo>
                      <a:pt x="512614" y="479539"/>
                    </a:lnTo>
                    <a:lnTo>
                      <a:pt x="512614" y="1430371"/>
                    </a:lnTo>
                    <a:lnTo>
                      <a:pt x="587010" y="1430371"/>
                    </a:lnTo>
                    <a:cubicBezTo>
                      <a:pt x="735803" y="1430371"/>
                      <a:pt x="814366" y="1360054"/>
                      <a:pt x="814366" y="1037641"/>
                    </a:cubicBezTo>
                    <a:lnTo>
                      <a:pt x="814366" y="872268"/>
                    </a:lnTo>
                    <a:close/>
                    <a:moveTo>
                      <a:pt x="1331146" y="880515"/>
                    </a:moveTo>
                    <a:lnTo>
                      <a:pt x="1331146" y="1029308"/>
                    </a:lnTo>
                    <a:cubicBezTo>
                      <a:pt x="1331146" y="1645312"/>
                      <a:pt x="1083130" y="1905656"/>
                      <a:pt x="587097" y="1905656"/>
                    </a:cubicBezTo>
                    <a:lnTo>
                      <a:pt x="512701" y="1905656"/>
                    </a:lnTo>
                    <a:lnTo>
                      <a:pt x="512701" y="3100337"/>
                    </a:lnTo>
                    <a:lnTo>
                      <a:pt x="0" y="3100337"/>
                    </a:lnTo>
                    <a:lnTo>
                      <a:pt x="0" y="0"/>
                    </a:lnTo>
                    <a:lnTo>
                      <a:pt x="587010" y="0"/>
                    </a:lnTo>
                    <a:cubicBezTo>
                      <a:pt x="1083043" y="0"/>
                      <a:pt x="1331060" y="260430"/>
                      <a:pt x="1331060" y="880515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331B8D34-9291-0919-40FE-ACD26FAA80F4}"/>
                  </a:ext>
                </a:extLst>
              </p:cNvPr>
              <p:cNvSpPr/>
              <p:nvPr/>
            </p:nvSpPr>
            <p:spPr>
              <a:xfrm>
                <a:off x="2353614" y="0"/>
                <a:ext cx="1343473" cy="3183067"/>
              </a:xfrm>
              <a:custGeom>
                <a:avLst/>
                <a:gdLst>
                  <a:gd name="connsiteX0" fmla="*/ 673820 w 1343473"/>
                  <a:gd name="connsiteY0" fmla="*/ 475372 h 3183067"/>
                  <a:gd name="connsiteX1" fmla="*/ 516694 w 1343473"/>
                  <a:gd name="connsiteY1" fmla="*/ 644912 h 3183067"/>
                  <a:gd name="connsiteX2" fmla="*/ 516694 w 1343473"/>
                  <a:gd name="connsiteY2" fmla="*/ 2538242 h 3183067"/>
                  <a:gd name="connsiteX3" fmla="*/ 673820 w 1343473"/>
                  <a:gd name="connsiteY3" fmla="*/ 2707782 h 3183067"/>
                  <a:gd name="connsiteX4" fmla="*/ 830860 w 1343473"/>
                  <a:gd name="connsiteY4" fmla="*/ 2538242 h 3183067"/>
                  <a:gd name="connsiteX5" fmla="*/ 830860 w 1343473"/>
                  <a:gd name="connsiteY5" fmla="*/ 644912 h 3183067"/>
                  <a:gd name="connsiteX6" fmla="*/ 673820 w 1343473"/>
                  <a:gd name="connsiteY6" fmla="*/ 475372 h 3183067"/>
                  <a:gd name="connsiteX7" fmla="*/ 1343474 w 1343473"/>
                  <a:gd name="connsiteY7" fmla="*/ 644912 h 3183067"/>
                  <a:gd name="connsiteX8" fmla="*/ 1343474 w 1343473"/>
                  <a:gd name="connsiteY8" fmla="*/ 2538242 h 3183067"/>
                  <a:gd name="connsiteX9" fmla="*/ 673820 w 1343473"/>
                  <a:gd name="connsiteY9" fmla="*/ 3183067 h 3183067"/>
                  <a:gd name="connsiteX10" fmla="*/ 0 w 1343473"/>
                  <a:gd name="connsiteY10" fmla="*/ 2538242 h 3183067"/>
                  <a:gd name="connsiteX11" fmla="*/ 0 w 1343473"/>
                  <a:gd name="connsiteY11" fmla="*/ 644912 h 3183067"/>
                  <a:gd name="connsiteX12" fmla="*/ 673820 w 1343473"/>
                  <a:gd name="connsiteY12" fmla="*/ 0 h 3183067"/>
                  <a:gd name="connsiteX13" fmla="*/ 1343474 w 1343473"/>
                  <a:gd name="connsiteY13" fmla="*/ 644912 h 318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43473" h="3183067">
                    <a:moveTo>
                      <a:pt x="673820" y="475372"/>
                    </a:moveTo>
                    <a:cubicBezTo>
                      <a:pt x="578676" y="475372"/>
                      <a:pt x="516694" y="541522"/>
                      <a:pt x="516694" y="644912"/>
                    </a:cubicBezTo>
                    <a:lnTo>
                      <a:pt x="516694" y="2538242"/>
                    </a:lnTo>
                    <a:cubicBezTo>
                      <a:pt x="516694" y="2641546"/>
                      <a:pt x="578676" y="2707782"/>
                      <a:pt x="673820" y="2707782"/>
                    </a:cubicBezTo>
                    <a:cubicBezTo>
                      <a:pt x="768964" y="2707782"/>
                      <a:pt x="830860" y="2641632"/>
                      <a:pt x="830860" y="2538242"/>
                    </a:cubicBezTo>
                    <a:lnTo>
                      <a:pt x="830860" y="644912"/>
                    </a:lnTo>
                    <a:cubicBezTo>
                      <a:pt x="830860" y="541608"/>
                      <a:pt x="768877" y="475372"/>
                      <a:pt x="673820" y="475372"/>
                    </a:cubicBezTo>
                    <a:moveTo>
                      <a:pt x="1343474" y="644912"/>
                    </a:moveTo>
                    <a:lnTo>
                      <a:pt x="1343474" y="2538242"/>
                    </a:lnTo>
                    <a:cubicBezTo>
                      <a:pt x="1343474" y="2914390"/>
                      <a:pt x="1070629" y="3183067"/>
                      <a:pt x="673820" y="3183067"/>
                    </a:cubicBezTo>
                    <a:cubicBezTo>
                      <a:pt x="277011" y="3183067"/>
                      <a:pt x="0" y="2914390"/>
                      <a:pt x="0" y="2538242"/>
                    </a:cubicBezTo>
                    <a:lnTo>
                      <a:pt x="0" y="644912"/>
                    </a:lnTo>
                    <a:cubicBezTo>
                      <a:pt x="0" y="268764"/>
                      <a:pt x="272844" y="0"/>
                      <a:pt x="673820" y="0"/>
                    </a:cubicBezTo>
                    <a:cubicBezTo>
                      <a:pt x="1074796" y="0"/>
                      <a:pt x="1343474" y="268764"/>
                      <a:pt x="1343474" y="644912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F5762539-1930-BA2C-E334-B6F89AFA6F84}"/>
                </a:ext>
              </a:extLst>
            </p:cNvPr>
            <p:cNvSpPr/>
            <p:nvPr/>
          </p:nvSpPr>
          <p:spPr>
            <a:xfrm>
              <a:off x="3746743" y="41321"/>
              <a:ext cx="2128931" cy="3100423"/>
            </a:xfrm>
            <a:custGeom>
              <a:avLst/>
              <a:gdLst>
                <a:gd name="connsiteX0" fmla="*/ 2128932 w 2128931"/>
                <a:gd name="connsiteY0" fmla="*/ 0 h 3100423"/>
                <a:gd name="connsiteX1" fmla="*/ 1752783 w 2128931"/>
                <a:gd name="connsiteY1" fmla="*/ 3100424 h 3100423"/>
                <a:gd name="connsiteX2" fmla="*/ 1223589 w 2128931"/>
                <a:gd name="connsiteY2" fmla="*/ 3100424 h 3100423"/>
                <a:gd name="connsiteX3" fmla="*/ 1062382 w 2128931"/>
                <a:gd name="connsiteY3" fmla="*/ 1260830 h 3100423"/>
                <a:gd name="connsiteX4" fmla="*/ 901176 w 2128931"/>
                <a:gd name="connsiteY4" fmla="*/ 3100424 h 3100423"/>
                <a:gd name="connsiteX5" fmla="*/ 376148 w 2128931"/>
                <a:gd name="connsiteY5" fmla="*/ 3100424 h 3100423"/>
                <a:gd name="connsiteX6" fmla="*/ 0 w 2128931"/>
                <a:gd name="connsiteY6" fmla="*/ 0 h 3100423"/>
                <a:gd name="connsiteX7" fmla="*/ 500200 w 2128931"/>
                <a:gd name="connsiteY7" fmla="*/ 0 h 3100423"/>
                <a:gd name="connsiteX8" fmla="*/ 665573 w 2128931"/>
                <a:gd name="connsiteY8" fmla="*/ 1942984 h 3100423"/>
                <a:gd name="connsiteX9" fmla="*/ 826780 w 2128931"/>
                <a:gd name="connsiteY9" fmla="*/ 0 h 3100423"/>
                <a:gd name="connsiteX10" fmla="*/ 1322813 w 2128931"/>
                <a:gd name="connsiteY10" fmla="*/ 0 h 3100423"/>
                <a:gd name="connsiteX11" fmla="*/ 1484019 w 2128931"/>
                <a:gd name="connsiteY11" fmla="*/ 1938817 h 3100423"/>
                <a:gd name="connsiteX12" fmla="*/ 1645226 w 2128931"/>
                <a:gd name="connsiteY12" fmla="*/ 0 h 3100423"/>
                <a:gd name="connsiteX13" fmla="*/ 2128932 w 2128931"/>
                <a:gd name="connsiteY13" fmla="*/ 0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8931" h="3100423">
                  <a:moveTo>
                    <a:pt x="2128932" y="0"/>
                  </a:moveTo>
                  <a:lnTo>
                    <a:pt x="1752783" y="3100424"/>
                  </a:lnTo>
                  <a:lnTo>
                    <a:pt x="1223589" y="3100424"/>
                  </a:lnTo>
                  <a:lnTo>
                    <a:pt x="1062382" y="1260830"/>
                  </a:lnTo>
                  <a:lnTo>
                    <a:pt x="901176" y="3100424"/>
                  </a:lnTo>
                  <a:lnTo>
                    <a:pt x="376148" y="3100424"/>
                  </a:lnTo>
                  <a:lnTo>
                    <a:pt x="0" y="0"/>
                  </a:lnTo>
                  <a:lnTo>
                    <a:pt x="500200" y="0"/>
                  </a:lnTo>
                  <a:lnTo>
                    <a:pt x="665573" y="1942984"/>
                  </a:lnTo>
                  <a:lnTo>
                    <a:pt x="826780" y="0"/>
                  </a:lnTo>
                  <a:lnTo>
                    <a:pt x="1322813" y="0"/>
                  </a:lnTo>
                  <a:lnTo>
                    <a:pt x="1484019" y="1938817"/>
                  </a:lnTo>
                  <a:lnTo>
                    <a:pt x="1645226" y="0"/>
                  </a:lnTo>
                  <a:lnTo>
                    <a:pt x="2128932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D1685E00-F3D8-7500-A94C-D52A242FC47C}"/>
                </a:ext>
              </a:extLst>
            </p:cNvPr>
            <p:cNvSpPr/>
            <p:nvPr/>
          </p:nvSpPr>
          <p:spPr>
            <a:xfrm>
              <a:off x="5970645" y="41408"/>
              <a:ext cx="1074883" cy="3100336"/>
            </a:xfrm>
            <a:custGeom>
              <a:avLst/>
              <a:gdLst>
                <a:gd name="connsiteX0" fmla="*/ 1074883 w 1074883"/>
                <a:gd name="connsiteY0" fmla="*/ 2620798 h 3100336"/>
                <a:gd name="connsiteX1" fmla="*/ 1074883 w 1074883"/>
                <a:gd name="connsiteY1" fmla="*/ 3100337 h 3100336"/>
                <a:gd name="connsiteX2" fmla="*/ 0 w 1074883"/>
                <a:gd name="connsiteY2" fmla="*/ 3100337 h 3100336"/>
                <a:gd name="connsiteX3" fmla="*/ 0 w 1074883"/>
                <a:gd name="connsiteY3" fmla="*/ 0 h 3100336"/>
                <a:gd name="connsiteX4" fmla="*/ 1070716 w 1074883"/>
                <a:gd name="connsiteY4" fmla="*/ 0 h 3100336"/>
                <a:gd name="connsiteX5" fmla="*/ 1070716 w 1074883"/>
                <a:gd name="connsiteY5" fmla="*/ 479452 h 3100336"/>
                <a:gd name="connsiteX6" fmla="*/ 512614 w 1074883"/>
                <a:gd name="connsiteY6" fmla="*/ 479452 h 3100336"/>
                <a:gd name="connsiteX7" fmla="*/ 512614 w 1074883"/>
                <a:gd name="connsiteY7" fmla="*/ 1248417 h 3100336"/>
                <a:gd name="connsiteX8" fmla="*/ 950832 w 1074883"/>
                <a:gd name="connsiteY8" fmla="*/ 1248417 h 3100336"/>
                <a:gd name="connsiteX9" fmla="*/ 950832 w 1074883"/>
                <a:gd name="connsiteY9" fmla="*/ 1727956 h 3100336"/>
                <a:gd name="connsiteX10" fmla="*/ 512614 w 1074883"/>
                <a:gd name="connsiteY10" fmla="*/ 1727956 h 3100336"/>
                <a:gd name="connsiteX11" fmla="*/ 512614 w 1074883"/>
                <a:gd name="connsiteY11" fmla="*/ 2620798 h 3100336"/>
                <a:gd name="connsiteX12" fmla="*/ 1074883 w 1074883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883" h="3100336">
                  <a:moveTo>
                    <a:pt x="1074883" y="2620798"/>
                  </a:moveTo>
                  <a:lnTo>
                    <a:pt x="1074883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832" y="1248417"/>
                  </a:lnTo>
                  <a:lnTo>
                    <a:pt x="950832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883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FD8D460A-14F6-4401-D092-8F196F99B36D}"/>
                </a:ext>
              </a:extLst>
            </p:cNvPr>
            <p:cNvSpPr/>
            <p:nvPr/>
          </p:nvSpPr>
          <p:spPr>
            <a:xfrm>
              <a:off x="7219148" y="41321"/>
              <a:ext cx="1388961" cy="3100423"/>
            </a:xfrm>
            <a:custGeom>
              <a:avLst/>
              <a:gdLst>
                <a:gd name="connsiteX0" fmla="*/ 512527 w 1388961"/>
                <a:gd name="connsiteY0" fmla="*/ 1504767 h 3100423"/>
                <a:gd name="connsiteX1" fmla="*/ 628245 w 1388961"/>
                <a:gd name="connsiteY1" fmla="*/ 1504767 h 3100423"/>
                <a:gd name="connsiteX2" fmla="*/ 814279 w 1388961"/>
                <a:gd name="connsiteY2" fmla="*/ 1260830 h 3100423"/>
                <a:gd name="connsiteX3" fmla="*/ 814279 w 1388961"/>
                <a:gd name="connsiteY3" fmla="*/ 719222 h 3100423"/>
                <a:gd name="connsiteX4" fmla="*/ 628245 w 1388961"/>
                <a:gd name="connsiteY4" fmla="*/ 479452 h 3100423"/>
                <a:gd name="connsiteX5" fmla="*/ 512527 w 1388961"/>
                <a:gd name="connsiteY5" fmla="*/ 479452 h 3100423"/>
                <a:gd name="connsiteX6" fmla="*/ 512527 w 1388961"/>
                <a:gd name="connsiteY6" fmla="*/ 1504680 h 3100423"/>
                <a:gd name="connsiteX7" fmla="*/ 851520 w 1388961"/>
                <a:gd name="connsiteY7" fmla="*/ 3100424 h 3100423"/>
                <a:gd name="connsiteX8" fmla="*/ 669653 w 1388961"/>
                <a:gd name="connsiteY8" fmla="*/ 1984306 h 3100423"/>
                <a:gd name="connsiteX9" fmla="*/ 512614 w 1388961"/>
                <a:gd name="connsiteY9" fmla="*/ 1984306 h 3100423"/>
                <a:gd name="connsiteX10" fmla="*/ 512614 w 1388961"/>
                <a:gd name="connsiteY10" fmla="*/ 3100424 h 3100423"/>
                <a:gd name="connsiteX11" fmla="*/ 0 w 1388961"/>
                <a:gd name="connsiteY11" fmla="*/ 3100424 h 3100423"/>
                <a:gd name="connsiteX12" fmla="*/ 0 w 1388961"/>
                <a:gd name="connsiteY12" fmla="*/ 0 h 3100423"/>
                <a:gd name="connsiteX13" fmla="*/ 628332 w 1388961"/>
                <a:gd name="connsiteY13" fmla="*/ 0 h 3100423"/>
                <a:gd name="connsiteX14" fmla="*/ 1331060 w 1388961"/>
                <a:gd name="connsiteY14" fmla="*/ 727556 h 3100423"/>
                <a:gd name="connsiteX15" fmla="*/ 1331060 w 1388961"/>
                <a:gd name="connsiteY15" fmla="*/ 1256663 h 3100423"/>
                <a:gd name="connsiteX16" fmla="*/ 1145026 w 1388961"/>
                <a:gd name="connsiteY16" fmla="*/ 1789938 h 3100423"/>
                <a:gd name="connsiteX17" fmla="*/ 1388962 w 1388961"/>
                <a:gd name="connsiteY17" fmla="*/ 3100337 h 3100423"/>
                <a:gd name="connsiteX18" fmla="*/ 851520 w 1388961"/>
                <a:gd name="connsiteY18" fmla="*/ 3100337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88961" h="3100423">
                  <a:moveTo>
                    <a:pt x="512527" y="1504767"/>
                  </a:moveTo>
                  <a:lnTo>
                    <a:pt x="628245" y="1504767"/>
                  </a:lnTo>
                  <a:cubicBezTo>
                    <a:pt x="756377" y="1504767"/>
                    <a:pt x="814279" y="1446864"/>
                    <a:pt x="814279" y="1260830"/>
                  </a:cubicBezTo>
                  <a:lnTo>
                    <a:pt x="814279" y="719222"/>
                  </a:lnTo>
                  <a:cubicBezTo>
                    <a:pt x="814279" y="541522"/>
                    <a:pt x="756464" y="479452"/>
                    <a:pt x="628245" y="479452"/>
                  </a:cubicBezTo>
                  <a:lnTo>
                    <a:pt x="512527" y="479452"/>
                  </a:lnTo>
                  <a:lnTo>
                    <a:pt x="512527" y="1504680"/>
                  </a:lnTo>
                  <a:close/>
                  <a:moveTo>
                    <a:pt x="851520" y="3100424"/>
                  </a:moveTo>
                  <a:lnTo>
                    <a:pt x="669653" y="1984306"/>
                  </a:lnTo>
                  <a:lnTo>
                    <a:pt x="512614" y="1984306"/>
                  </a:lnTo>
                  <a:lnTo>
                    <a:pt x="512614" y="3100424"/>
                  </a:lnTo>
                  <a:lnTo>
                    <a:pt x="0" y="3100424"/>
                  </a:lnTo>
                  <a:lnTo>
                    <a:pt x="0" y="0"/>
                  </a:lnTo>
                  <a:lnTo>
                    <a:pt x="628332" y="0"/>
                  </a:lnTo>
                  <a:cubicBezTo>
                    <a:pt x="1062382" y="0"/>
                    <a:pt x="1331060" y="268764"/>
                    <a:pt x="1331060" y="727556"/>
                  </a:cubicBezTo>
                  <a:lnTo>
                    <a:pt x="1331060" y="1256663"/>
                  </a:lnTo>
                  <a:cubicBezTo>
                    <a:pt x="1331060" y="1484019"/>
                    <a:pt x="1264911" y="1665886"/>
                    <a:pt x="1145026" y="1789938"/>
                  </a:cubicBezTo>
                  <a:lnTo>
                    <a:pt x="1388962" y="3100337"/>
                  </a:lnTo>
                  <a:lnTo>
                    <a:pt x="851520" y="310033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C68CEAB1-53F6-99D3-BA30-373733D2507B}"/>
                </a:ext>
              </a:extLst>
            </p:cNvPr>
            <p:cNvSpPr/>
            <p:nvPr/>
          </p:nvSpPr>
          <p:spPr>
            <a:xfrm>
              <a:off x="8744402" y="41408"/>
              <a:ext cx="1074796" cy="3100336"/>
            </a:xfrm>
            <a:custGeom>
              <a:avLst/>
              <a:gdLst>
                <a:gd name="connsiteX0" fmla="*/ 1074796 w 1074796"/>
                <a:gd name="connsiteY0" fmla="*/ 2620798 h 3100336"/>
                <a:gd name="connsiteX1" fmla="*/ 1074796 w 1074796"/>
                <a:gd name="connsiteY1" fmla="*/ 3100337 h 3100336"/>
                <a:gd name="connsiteX2" fmla="*/ 0 w 1074796"/>
                <a:gd name="connsiteY2" fmla="*/ 3100337 h 3100336"/>
                <a:gd name="connsiteX3" fmla="*/ 0 w 1074796"/>
                <a:gd name="connsiteY3" fmla="*/ 0 h 3100336"/>
                <a:gd name="connsiteX4" fmla="*/ 1070716 w 1074796"/>
                <a:gd name="connsiteY4" fmla="*/ 0 h 3100336"/>
                <a:gd name="connsiteX5" fmla="*/ 1070716 w 1074796"/>
                <a:gd name="connsiteY5" fmla="*/ 479452 h 3100336"/>
                <a:gd name="connsiteX6" fmla="*/ 512614 w 1074796"/>
                <a:gd name="connsiteY6" fmla="*/ 479452 h 3100336"/>
                <a:gd name="connsiteX7" fmla="*/ 512614 w 1074796"/>
                <a:gd name="connsiteY7" fmla="*/ 1248417 h 3100336"/>
                <a:gd name="connsiteX8" fmla="*/ 950744 w 1074796"/>
                <a:gd name="connsiteY8" fmla="*/ 1248417 h 3100336"/>
                <a:gd name="connsiteX9" fmla="*/ 950744 w 1074796"/>
                <a:gd name="connsiteY9" fmla="*/ 1727956 h 3100336"/>
                <a:gd name="connsiteX10" fmla="*/ 512614 w 1074796"/>
                <a:gd name="connsiteY10" fmla="*/ 1727956 h 3100336"/>
                <a:gd name="connsiteX11" fmla="*/ 512614 w 1074796"/>
                <a:gd name="connsiteY11" fmla="*/ 2620798 h 3100336"/>
                <a:gd name="connsiteX12" fmla="*/ 1074796 w 1074796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796" h="3100336">
                  <a:moveTo>
                    <a:pt x="1074796" y="2620798"/>
                  </a:moveTo>
                  <a:lnTo>
                    <a:pt x="1074796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744" y="1248417"/>
                  </a:lnTo>
                  <a:lnTo>
                    <a:pt x="950744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796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17" name="Graphique 7">
              <a:extLst>
                <a:ext uri="{FF2B5EF4-FFF2-40B4-BE49-F238E27FC236}">
                  <a16:creationId xmlns:a16="http://schemas.microsoft.com/office/drawing/2014/main" id="{A99B9251-9B9A-D6A1-65E5-DA8B4AD9D769}"/>
                </a:ext>
              </a:extLst>
            </p:cNvPr>
            <p:cNvGrpSpPr/>
            <p:nvPr/>
          </p:nvGrpSpPr>
          <p:grpSpPr>
            <a:xfrm>
              <a:off x="958402" y="41321"/>
              <a:ext cx="10369642" cy="6778655"/>
              <a:chOff x="958402" y="41321"/>
              <a:chExt cx="10369642" cy="6778655"/>
            </a:xfrm>
            <a:grpFill/>
          </p:grpSpPr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6A867A11-7B00-9BF7-7546-2EF15C1969D9}"/>
                  </a:ext>
                </a:extLst>
              </p:cNvPr>
              <p:cNvSpPr/>
              <p:nvPr/>
            </p:nvSpPr>
            <p:spPr>
              <a:xfrm>
                <a:off x="9992732" y="41321"/>
                <a:ext cx="1335312" cy="3100423"/>
              </a:xfrm>
              <a:custGeom>
                <a:avLst/>
                <a:gdLst>
                  <a:gd name="connsiteX0" fmla="*/ 661493 w 1335312"/>
                  <a:gd name="connsiteY0" fmla="*/ 479539 h 3100423"/>
                  <a:gd name="connsiteX1" fmla="*/ 512700 w 1335312"/>
                  <a:gd name="connsiteY1" fmla="*/ 479539 h 3100423"/>
                  <a:gd name="connsiteX2" fmla="*/ 512700 w 1335312"/>
                  <a:gd name="connsiteY2" fmla="*/ 2620885 h 3100423"/>
                  <a:gd name="connsiteX3" fmla="*/ 661493 w 1335312"/>
                  <a:gd name="connsiteY3" fmla="*/ 2620885 h 3100423"/>
                  <a:gd name="connsiteX4" fmla="*/ 818533 w 1335312"/>
                  <a:gd name="connsiteY4" fmla="*/ 2455511 h 3100423"/>
                  <a:gd name="connsiteX5" fmla="*/ 818533 w 1335312"/>
                  <a:gd name="connsiteY5" fmla="*/ 644912 h 3100423"/>
                  <a:gd name="connsiteX6" fmla="*/ 661493 w 1335312"/>
                  <a:gd name="connsiteY6" fmla="*/ 479539 h 3100423"/>
                  <a:gd name="connsiteX7" fmla="*/ 1335313 w 1335312"/>
                  <a:gd name="connsiteY7" fmla="*/ 644912 h 3100423"/>
                  <a:gd name="connsiteX8" fmla="*/ 1335313 w 1335312"/>
                  <a:gd name="connsiteY8" fmla="*/ 2455598 h 3100423"/>
                  <a:gd name="connsiteX9" fmla="*/ 661493 w 1335312"/>
                  <a:gd name="connsiteY9" fmla="*/ 3100424 h 3100423"/>
                  <a:gd name="connsiteX10" fmla="*/ 0 w 1335312"/>
                  <a:gd name="connsiteY10" fmla="*/ 3100424 h 3100423"/>
                  <a:gd name="connsiteX11" fmla="*/ 0 w 1335312"/>
                  <a:gd name="connsiteY11" fmla="*/ 0 h 3100423"/>
                  <a:gd name="connsiteX12" fmla="*/ 661493 w 1335312"/>
                  <a:gd name="connsiteY12" fmla="*/ 0 h 3100423"/>
                  <a:gd name="connsiteX13" fmla="*/ 1335313 w 1335312"/>
                  <a:gd name="connsiteY13" fmla="*/ 644826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5312" h="3100423">
                    <a:moveTo>
                      <a:pt x="661493" y="479539"/>
                    </a:moveTo>
                    <a:lnTo>
                      <a:pt x="512700" y="479539"/>
                    </a:lnTo>
                    <a:lnTo>
                      <a:pt x="512700" y="2620885"/>
                    </a:lnTo>
                    <a:lnTo>
                      <a:pt x="661493" y="2620885"/>
                    </a:lnTo>
                    <a:cubicBezTo>
                      <a:pt x="756550" y="2620885"/>
                      <a:pt x="818533" y="2558902"/>
                      <a:pt x="818533" y="2455511"/>
                    </a:cubicBezTo>
                    <a:lnTo>
                      <a:pt x="818533" y="644912"/>
                    </a:lnTo>
                    <a:cubicBezTo>
                      <a:pt x="818533" y="541608"/>
                      <a:pt x="756550" y="479539"/>
                      <a:pt x="661493" y="479539"/>
                    </a:cubicBezTo>
                    <a:moveTo>
                      <a:pt x="1335313" y="644912"/>
                    </a:moveTo>
                    <a:lnTo>
                      <a:pt x="1335313" y="2455598"/>
                    </a:lnTo>
                    <a:cubicBezTo>
                      <a:pt x="1335313" y="2831746"/>
                      <a:pt x="1062469" y="3100424"/>
                      <a:pt x="661493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61493" y="0"/>
                    </a:lnTo>
                    <a:cubicBezTo>
                      <a:pt x="1062469" y="0"/>
                      <a:pt x="1335313" y="268677"/>
                      <a:pt x="1335313" y="644826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e libre : forme 18">
                <a:extLst>
                  <a:ext uri="{FF2B5EF4-FFF2-40B4-BE49-F238E27FC236}">
                    <a16:creationId xmlns:a16="http://schemas.microsoft.com/office/drawing/2014/main" id="{CCA51507-C49C-2B7D-AE8A-7D7BDDD98BC5}"/>
                  </a:ext>
                </a:extLst>
              </p:cNvPr>
              <p:cNvSpPr/>
              <p:nvPr/>
            </p:nvSpPr>
            <p:spPr>
              <a:xfrm>
                <a:off x="958402" y="3719553"/>
                <a:ext cx="1347640" cy="3100423"/>
              </a:xfrm>
              <a:custGeom>
                <a:avLst/>
                <a:gdLst>
                  <a:gd name="connsiteX0" fmla="*/ 830860 w 1347640"/>
                  <a:gd name="connsiteY0" fmla="*/ 1860167 h 3100423"/>
                  <a:gd name="connsiteX1" fmla="*/ 673733 w 1347640"/>
                  <a:gd name="connsiteY1" fmla="*/ 1694881 h 3100423"/>
                  <a:gd name="connsiteX2" fmla="*/ 512527 w 1347640"/>
                  <a:gd name="connsiteY2" fmla="*/ 1694881 h 3100423"/>
                  <a:gd name="connsiteX3" fmla="*/ 512527 w 1347640"/>
                  <a:gd name="connsiteY3" fmla="*/ 2620798 h 3100423"/>
                  <a:gd name="connsiteX4" fmla="*/ 673733 w 1347640"/>
                  <a:gd name="connsiteY4" fmla="*/ 2620798 h 3100423"/>
                  <a:gd name="connsiteX5" fmla="*/ 830860 w 1347640"/>
                  <a:gd name="connsiteY5" fmla="*/ 2455425 h 3100423"/>
                  <a:gd name="connsiteX6" fmla="*/ 830860 w 1347640"/>
                  <a:gd name="connsiteY6" fmla="*/ 1860167 h 3100423"/>
                  <a:gd name="connsiteX7" fmla="*/ 512527 w 1347640"/>
                  <a:gd name="connsiteY7" fmla="*/ 479452 h 3100423"/>
                  <a:gd name="connsiteX8" fmla="*/ 512527 w 1347640"/>
                  <a:gd name="connsiteY8" fmla="*/ 1215342 h 3100423"/>
                  <a:gd name="connsiteX9" fmla="*/ 653073 w 1347640"/>
                  <a:gd name="connsiteY9" fmla="*/ 1215342 h 3100423"/>
                  <a:gd name="connsiteX10" fmla="*/ 810199 w 1347640"/>
                  <a:gd name="connsiteY10" fmla="*/ 1049968 h 3100423"/>
                  <a:gd name="connsiteX11" fmla="*/ 810199 w 1347640"/>
                  <a:gd name="connsiteY11" fmla="*/ 644826 h 3100423"/>
                  <a:gd name="connsiteX12" fmla="*/ 653073 w 1347640"/>
                  <a:gd name="connsiteY12" fmla="*/ 479452 h 3100423"/>
                  <a:gd name="connsiteX13" fmla="*/ 512527 w 1347640"/>
                  <a:gd name="connsiteY13" fmla="*/ 479452 h 3100423"/>
                  <a:gd name="connsiteX14" fmla="*/ 1347640 w 1347640"/>
                  <a:gd name="connsiteY14" fmla="*/ 1905743 h 3100423"/>
                  <a:gd name="connsiteX15" fmla="*/ 1347640 w 1347640"/>
                  <a:gd name="connsiteY15" fmla="*/ 2459678 h 3100423"/>
                  <a:gd name="connsiteX16" fmla="*/ 673820 w 1347640"/>
                  <a:gd name="connsiteY16" fmla="*/ 3100424 h 3100423"/>
                  <a:gd name="connsiteX17" fmla="*/ 0 w 1347640"/>
                  <a:gd name="connsiteY17" fmla="*/ 3100424 h 3100423"/>
                  <a:gd name="connsiteX18" fmla="*/ 0 w 1347640"/>
                  <a:gd name="connsiteY18" fmla="*/ 0 h 3100423"/>
                  <a:gd name="connsiteX19" fmla="*/ 653159 w 1347640"/>
                  <a:gd name="connsiteY19" fmla="*/ 0 h 3100423"/>
                  <a:gd name="connsiteX20" fmla="*/ 1326980 w 1347640"/>
                  <a:gd name="connsiteY20" fmla="*/ 644913 h 3100423"/>
                  <a:gd name="connsiteX21" fmla="*/ 1326980 w 1347640"/>
                  <a:gd name="connsiteY21" fmla="*/ 1004567 h 3100423"/>
                  <a:gd name="connsiteX22" fmla="*/ 1128532 w 1347640"/>
                  <a:gd name="connsiteY22" fmla="*/ 1446951 h 3100423"/>
                  <a:gd name="connsiteX23" fmla="*/ 1347640 w 1347640"/>
                  <a:gd name="connsiteY23" fmla="*/ 1905830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47640" h="3100423">
                    <a:moveTo>
                      <a:pt x="830860" y="1860167"/>
                    </a:moveTo>
                    <a:cubicBezTo>
                      <a:pt x="830860" y="1756863"/>
                      <a:pt x="768877" y="1694881"/>
                      <a:pt x="673733" y="1694881"/>
                    </a:cubicBezTo>
                    <a:lnTo>
                      <a:pt x="512527" y="1694881"/>
                    </a:lnTo>
                    <a:lnTo>
                      <a:pt x="512527" y="2620798"/>
                    </a:lnTo>
                    <a:lnTo>
                      <a:pt x="673733" y="2620798"/>
                    </a:lnTo>
                    <a:cubicBezTo>
                      <a:pt x="768877" y="2620798"/>
                      <a:pt x="830860" y="2558815"/>
                      <a:pt x="830860" y="2455425"/>
                    </a:cubicBezTo>
                    <a:lnTo>
                      <a:pt x="830860" y="1860167"/>
                    </a:lnTo>
                    <a:close/>
                    <a:moveTo>
                      <a:pt x="512527" y="479452"/>
                    </a:moveTo>
                    <a:lnTo>
                      <a:pt x="512527" y="1215342"/>
                    </a:lnTo>
                    <a:lnTo>
                      <a:pt x="653073" y="1215342"/>
                    </a:lnTo>
                    <a:cubicBezTo>
                      <a:pt x="748217" y="1215342"/>
                      <a:pt x="810199" y="1153360"/>
                      <a:pt x="810199" y="1049968"/>
                    </a:cubicBezTo>
                    <a:lnTo>
                      <a:pt x="810199" y="644826"/>
                    </a:lnTo>
                    <a:cubicBezTo>
                      <a:pt x="810199" y="541522"/>
                      <a:pt x="748217" y="479452"/>
                      <a:pt x="653073" y="479452"/>
                    </a:cubicBezTo>
                    <a:lnTo>
                      <a:pt x="512527" y="479452"/>
                    </a:lnTo>
                    <a:close/>
                    <a:moveTo>
                      <a:pt x="1347640" y="1905743"/>
                    </a:moveTo>
                    <a:lnTo>
                      <a:pt x="1347640" y="2459678"/>
                    </a:lnTo>
                    <a:cubicBezTo>
                      <a:pt x="1347640" y="2831659"/>
                      <a:pt x="1074796" y="3100424"/>
                      <a:pt x="673820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53159" y="0"/>
                    </a:lnTo>
                    <a:cubicBezTo>
                      <a:pt x="1054135" y="0"/>
                      <a:pt x="1326980" y="268677"/>
                      <a:pt x="1326980" y="644913"/>
                    </a:cubicBezTo>
                    <a:lnTo>
                      <a:pt x="1326980" y="1004567"/>
                    </a:lnTo>
                    <a:cubicBezTo>
                      <a:pt x="1326980" y="1182354"/>
                      <a:pt x="1256663" y="1339394"/>
                      <a:pt x="1128532" y="1446951"/>
                    </a:cubicBezTo>
                    <a:cubicBezTo>
                      <a:pt x="1269077" y="1550255"/>
                      <a:pt x="1347640" y="1711549"/>
                      <a:pt x="1347640" y="1905830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B10E9077-5B01-3BC3-EEEA-094623A7FA35}"/>
                </a:ext>
              </a:extLst>
            </p:cNvPr>
            <p:cNvSpPr/>
            <p:nvPr/>
          </p:nvSpPr>
          <p:spPr>
            <a:xfrm>
              <a:off x="2285295" y="3719553"/>
              <a:ext cx="1430370" cy="3100423"/>
            </a:xfrm>
            <a:custGeom>
              <a:avLst/>
              <a:gdLst>
                <a:gd name="connsiteX0" fmla="*/ 971492 w 1430370"/>
                <a:gd name="connsiteY0" fmla="*/ 2062783 h 3100423"/>
                <a:gd name="connsiteX1" fmla="*/ 971492 w 1430370"/>
                <a:gd name="connsiteY1" fmla="*/ 3100424 h 3100423"/>
                <a:gd name="connsiteX2" fmla="*/ 458878 w 1430370"/>
                <a:gd name="connsiteY2" fmla="*/ 3100424 h 3100423"/>
                <a:gd name="connsiteX3" fmla="*/ 458878 w 1430370"/>
                <a:gd name="connsiteY3" fmla="*/ 2079363 h 3100423"/>
                <a:gd name="connsiteX4" fmla="*/ 0 w 1430370"/>
                <a:gd name="connsiteY4" fmla="*/ 0 h 3100423"/>
                <a:gd name="connsiteX5" fmla="*/ 525028 w 1430370"/>
                <a:gd name="connsiteY5" fmla="*/ 0 h 3100423"/>
                <a:gd name="connsiteX6" fmla="*/ 723476 w 1430370"/>
                <a:gd name="connsiteY6" fmla="*/ 1264910 h 3100423"/>
                <a:gd name="connsiteX7" fmla="*/ 917757 w 1430370"/>
                <a:gd name="connsiteY7" fmla="*/ 0 h 3100423"/>
                <a:gd name="connsiteX8" fmla="*/ 1430370 w 1430370"/>
                <a:gd name="connsiteY8" fmla="*/ 0 h 3100423"/>
                <a:gd name="connsiteX9" fmla="*/ 971492 w 1430370"/>
                <a:gd name="connsiteY9" fmla="*/ 2062783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0370" h="3100423">
                  <a:moveTo>
                    <a:pt x="971492" y="2062783"/>
                  </a:moveTo>
                  <a:lnTo>
                    <a:pt x="971492" y="3100424"/>
                  </a:lnTo>
                  <a:lnTo>
                    <a:pt x="458878" y="3100424"/>
                  </a:lnTo>
                  <a:lnTo>
                    <a:pt x="458878" y="2079363"/>
                  </a:lnTo>
                  <a:lnTo>
                    <a:pt x="0" y="0"/>
                  </a:lnTo>
                  <a:lnTo>
                    <a:pt x="525028" y="0"/>
                  </a:lnTo>
                  <a:lnTo>
                    <a:pt x="723476" y="1264910"/>
                  </a:lnTo>
                  <a:lnTo>
                    <a:pt x="917757" y="0"/>
                  </a:lnTo>
                  <a:lnTo>
                    <a:pt x="1430370" y="0"/>
                  </a:lnTo>
                  <a:lnTo>
                    <a:pt x="971492" y="206278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63D56C57-1EAC-C3F2-5693-04860AF775D7}"/>
                </a:ext>
              </a:extLst>
            </p:cNvPr>
            <p:cNvSpPr/>
            <p:nvPr/>
          </p:nvSpPr>
          <p:spPr>
            <a:xfrm>
              <a:off x="4240606" y="3719553"/>
              <a:ext cx="1252583" cy="3100423"/>
            </a:xfrm>
            <a:custGeom>
              <a:avLst/>
              <a:gdLst>
                <a:gd name="connsiteX0" fmla="*/ 1252583 w 1252583"/>
                <a:gd name="connsiteY0" fmla="*/ 479539 h 3100423"/>
                <a:gd name="connsiteX1" fmla="*/ 880515 w 1252583"/>
                <a:gd name="connsiteY1" fmla="*/ 479539 h 3100423"/>
                <a:gd name="connsiteX2" fmla="*/ 880515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3 w 1252583"/>
                <a:gd name="connsiteY7" fmla="*/ 0 h 3100423"/>
                <a:gd name="connsiteX8" fmla="*/ 1252583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3" y="479539"/>
                  </a:moveTo>
                  <a:lnTo>
                    <a:pt x="880515" y="479539"/>
                  </a:lnTo>
                  <a:lnTo>
                    <a:pt x="880515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3" y="0"/>
                  </a:lnTo>
                  <a:lnTo>
                    <a:pt x="1252583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22" name="Graphique 7">
              <a:extLst>
                <a:ext uri="{FF2B5EF4-FFF2-40B4-BE49-F238E27FC236}">
                  <a16:creationId xmlns:a16="http://schemas.microsoft.com/office/drawing/2014/main" id="{A3DA8161-3135-1E5C-3BEA-ECC952793A75}"/>
                </a:ext>
              </a:extLst>
            </p:cNvPr>
            <p:cNvGrpSpPr/>
            <p:nvPr/>
          </p:nvGrpSpPr>
          <p:grpSpPr>
            <a:xfrm>
              <a:off x="5629655" y="3678231"/>
              <a:ext cx="4299010" cy="3182980"/>
              <a:chOff x="5629655" y="3678231"/>
              <a:chExt cx="4299010" cy="3182980"/>
            </a:xfrm>
            <a:grpFill/>
          </p:grpSpPr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D087F45F-E2C4-81AA-C870-28E47547511F}"/>
                  </a:ext>
                </a:extLst>
              </p:cNvPr>
              <p:cNvSpPr/>
              <p:nvPr/>
            </p:nvSpPr>
            <p:spPr>
              <a:xfrm>
                <a:off x="5629655" y="3719553"/>
                <a:ext cx="1388961" cy="3100423"/>
              </a:xfrm>
              <a:custGeom>
                <a:avLst/>
                <a:gdLst>
                  <a:gd name="connsiteX0" fmla="*/ 512527 w 1388961"/>
                  <a:gd name="connsiteY0" fmla="*/ 1504767 h 3100423"/>
                  <a:gd name="connsiteX1" fmla="*/ 628245 w 1388961"/>
                  <a:gd name="connsiteY1" fmla="*/ 1504767 h 3100423"/>
                  <a:gd name="connsiteX2" fmla="*/ 814279 w 1388961"/>
                  <a:gd name="connsiteY2" fmla="*/ 1260831 h 3100423"/>
                  <a:gd name="connsiteX3" fmla="*/ 814279 w 1388961"/>
                  <a:gd name="connsiteY3" fmla="*/ 719309 h 3100423"/>
                  <a:gd name="connsiteX4" fmla="*/ 628245 w 1388961"/>
                  <a:gd name="connsiteY4" fmla="*/ 479539 h 3100423"/>
                  <a:gd name="connsiteX5" fmla="*/ 512527 w 1388961"/>
                  <a:gd name="connsiteY5" fmla="*/ 479539 h 3100423"/>
                  <a:gd name="connsiteX6" fmla="*/ 512527 w 1388961"/>
                  <a:gd name="connsiteY6" fmla="*/ 1504767 h 3100423"/>
                  <a:gd name="connsiteX7" fmla="*/ 851520 w 1388961"/>
                  <a:gd name="connsiteY7" fmla="*/ 3100424 h 3100423"/>
                  <a:gd name="connsiteX8" fmla="*/ 669653 w 1388961"/>
                  <a:gd name="connsiteY8" fmla="*/ 1984306 h 3100423"/>
                  <a:gd name="connsiteX9" fmla="*/ 512614 w 1388961"/>
                  <a:gd name="connsiteY9" fmla="*/ 1984306 h 3100423"/>
                  <a:gd name="connsiteX10" fmla="*/ 512614 w 1388961"/>
                  <a:gd name="connsiteY10" fmla="*/ 3100424 h 3100423"/>
                  <a:gd name="connsiteX11" fmla="*/ 0 w 1388961"/>
                  <a:gd name="connsiteY11" fmla="*/ 3100424 h 3100423"/>
                  <a:gd name="connsiteX12" fmla="*/ 0 w 1388961"/>
                  <a:gd name="connsiteY12" fmla="*/ 0 h 3100423"/>
                  <a:gd name="connsiteX13" fmla="*/ 628331 w 1388961"/>
                  <a:gd name="connsiteY13" fmla="*/ 0 h 3100423"/>
                  <a:gd name="connsiteX14" fmla="*/ 1331059 w 1388961"/>
                  <a:gd name="connsiteY14" fmla="*/ 727556 h 3100423"/>
                  <a:gd name="connsiteX15" fmla="*/ 1331059 w 1388961"/>
                  <a:gd name="connsiteY15" fmla="*/ 1256663 h 3100423"/>
                  <a:gd name="connsiteX16" fmla="*/ 1145025 w 1388961"/>
                  <a:gd name="connsiteY16" fmla="*/ 1789938 h 3100423"/>
                  <a:gd name="connsiteX17" fmla="*/ 1388962 w 1388961"/>
                  <a:gd name="connsiteY17" fmla="*/ 3100337 h 3100423"/>
                  <a:gd name="connsiteX18" fmla="*/ 851520 w 1388961"/>
                  <a:gd name="connsiteY18" fmla="*/ 3100337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88961" h="3100423">
                    <a:moveTo>
                      <a:pt x="512527" y="1504767"/>
                    </a:moveTo>
                    <a:lnTo>
                      <a:pt x="628245" y="1504767"/>
                    </a:lnTo>
                    <a:cubicBezTo>
                      <a:pt x="756376" y="1504767"/>
                      <a:pt x="814279" y="1446865"/>
                      <a:pt x="814279" y="1260831"/>
                    </a:cubicBezTo>
                    <a:lnTo>
                      <a:pt x="814279" y="719309"/>
                    </a:lnTo>
                    <a:cubicBezTo>
                      <a:pt x="814279" y="541608"/>
                      <a:pt x="756463" y="479539"/>
                      <a:pt x="628245" y="479539"/>
                    </a:cubicBezTo>
                    <a:lnTo>
                      <a:pt x="512527" y="479539"/>
                    </a:lnTo>
                    <a:lnTo>
                      <a:pt x="512527" y="1504767"/>
                    </a:lnTo>
                    <a:close/>
                    <a:moveTo>
                      <a:pt x="851520" y="3100424"/>
                    </a:moveTo>
                    <a:lnTo>
                      <a:pt x="669653" y="1984306"/>
                    </a:lnTo>
                    <a:lnTo>
                      <a:pt x="512614" y="1984306"/>
                    </a:lnTo>
                    <a:lnTo>
                      <a:pt x="512614" y="3100424"/>
                    </a:lnTo>
                    <a:lnTo>
                      <a:pt x="0" y="3100424"/>
                    </a:lnTo>
                    <a:lnTo>
                      <a:pt x="0" y="0"/>
                    </a:lnTo>
                    <a:lnTo>
                      <a:pt x="628331" y="0"/>
                    </a:lnTo>
                    <a:cubicBezTo>
                      <a:pt x="1062382" y="0"/>
                      <a:pt x="1331059" y="268764"/>
                      <a:pt x="1331059" y="727556"/>
                    </a:cubicBezTo>
                    <a:lnTo>
                      <a:pt x="1331059" y="1256663"/>
                    </a:lnTo>
                    <a:cubicBezTo>
                      <a:pt x="1331059" y="1484019"/>
                      <a:pt x="1264910" y="1665973"/>
                      <a:pt x="1145025" y="1789938"/>
                    </a:cubicBezTo>
                    <a:lnTo>
                      <a:pt x="1388962" y="3100337"/>
                    </a:lnTo>
                    <a:lnTo>
                      <a:pt x="851520" y="3100337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A33E4D8B-277D-DC89-A8CC-DC130076DF5C}"/>
                  </a:ext>
                </a:extLst>
              </p:cNvPr>
              <p:cNvSpPr/>
              <p:nvPr/>
            </p:nvSpPr>
            <p:spPr>
              <a:xfrm>
                <a:off x="7130168" y="3719553"/>
                <a:ext cx="1343560" cy="3137664"/>
              </a:xfrm>
              <a:custGeom>
                <a:avLst/>
                <a:gdLst>
                  <a:gd name="connsiteX0" fmla="*/ 1343474 w 1343560"/>
                  <a:gd name="connsiteY0" fmla="*/ 0 h 3137664"/>
                  <a:gd name="connsiteX1" fmla="*/ 1343474 w 1343560"/>
                  <a:gd name="connsiteY1" fmla="*/ 2492753 h 3137664"/>
                  <a:gd name="connsiteX2" fmla="*/ 673820 w 1343560"/>
                  <a:gd name="connsiteY2" fmla="*/ 3137665 h 3137664"/>
                  <a:gd name="connsiteX3" fmla="*/ 0 w 1343560"/>
                  <a:gd name="connsiteY3" fmla="*/ 2492753 h 3137664"/>
                  <a:gd name="connsiteX4" fmla="*/ 0 w 1343560"/>
                  <a:gd name="connsiteY4" fmla="*/ 0 h 3137664"/>
                  <a:gd name="connsiteX5" fmla="*/ 516694 w 1343560"/>
                  <a:gd name="connsiteY5" fmla="*/ 0 h 3137664"/>
                  <a:gd name="connsiteX6" fmla="*/ 516694 w 1343560"/>
                  <a:gd name="connsiteY6" fmla="*/ 2492753 h 3137664"/>
                  <a:gd name="connsiteX7" fmla="*/ 673820 w 1343560"/>
                  <a:gd name="connsiteY7" fmla="*/ 2658126 h 3137664"/>
                  <a:gd name="connsiteX8" fmla="*/ 826780 w 1343560"/>
                  <a:gd name="connsiteY8" fmla="*/ 2492753 h 3137664"/>
                  <a:gd name="connsiteX9" fmla="*/ 826780 w 1343560"/>
                  <a:gd name="connsiteY9" fmla="*/ 0 h 3137664"/>
                  <a:gd name="connsiteX10" fmla="*/ 1343561 w 1343560"/>
                  <a:gd name="connsiteY10" fmla="*/ 0 h 3137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43560" h="3137664">
                    <a:moveTo>
                      <a:pt x="1343474" y="0"/>
                    </a:moveTo>
                    <a:lnTo>
                      <a:pt x="1343474" y="2492753"/>
                    </a:lnTo>
                    <a:cubicBezTo>
                      <a:pt x="1343474" y="2868901"/>
                      <a:pt x="1070629" y="3137665"/>
                      <a:pt x="673820" y="3137665"/>
                    </a:cubicBezTo>
                    <a:cubicBezTo>
                      <a:pt x="277011" y="3137665"/>
                      <a:pt x="0" y="2868901"/>
                      <a:pt x="0" y="2492753"/>
                    </a:cubicBezTo>
                    <a:lnTo>
                      <a:pt x="0" y="0"/>
                    </a:lnTo>
                    <a:lnTo>
                      <a:pt x="516694" y="0"/>
                    </a:lnTo>
                    <a:lnTo>
                      <a:pt x="516694" y="2492753"/>
                    </a:lnTo>
                    <a:cubicBezTo>
                      <a:pt x="516694" y="2596057"/>
                      <a:pt x="578676" y="2658126"/>
                      <a:pt x="673820" y="2658126"/>
                    </a:cubicBezTo>
                    <a:cubicBezTo>
                      <a:pt x="768964" y="2658126"/>
                      <a:pt x="826780" y="2596057"/>
                      <a:pt x="826780" y="2492753"/>
                    </a:cubicBezTo>
                    <a:lnTo>
                      <a:pt x="826780" y="0"/>
                    </a:lnTo>
                    <a:lnTo>
                      <a:pt x="1343561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F14F64B9-ED9F-D3B8-B477-AE5E557B8767}"/>
                  </a:ext>
                </a:extLst>
              </p:cNvPr>
              <p:cNvSpPr/>
              <p:nvPr/>
            </p:nvSpPr>
            <p:spPr>
              <a:xfrm>
                <a:off x="8634761" y="3678231"/>
                <a:ext cx="1293904" cy="3182980"/>
              </a:xfrm>
              <a:custGeom>
                <a:avLst/>
                <a:gdLst>
                  <a:gd name="connsiteX0" fmla="*/ 777211 w 1293904"/>
                  <a:gd name="connsiteY0" fmla="*/ 1033475 h 3182980"/>
                  <a:gd name="connsiteX1" fmla="*/ 777211 w 1293904"/>
                  <a:gd name="connsiteY1" fmla="*/ 624165 h 3182980"/>
                  <a:gd name="connsiteX2" fmla="*/ 644912 w 1293904"/>
                  <a:gd name="connsiteY2" fmla="*/ 479452 h 3182980"/>
                  <a:gd name="connsiteX3" fmla="*/ 512614 w 1293904"/>
                  <a:gd name="connsiteY3" fmla="*/ 624165 h 3182980"/>
                  <a:gd name="connsiteX4" fmla="*/ 512614 w 1293904"/>
                  <a:gd name="connsiteY4" fmla="*/ 872181 h 3182980"/>
                  <a:gd name="connsiteX5" fmla="*/ 835027 w 1293904"/>
                  <a:gd name="connsiteY5" fmla="*/ 1339307 h 3182980"/>
                  <a:gd name="connsiteX6" fmla="*/ 1293905 w 1293904"/>
                  <a:gd name="connsiteY6" fmla="*/ 2104017 h 3182980"/>
                  <a:gd name="connsiteX7" fmla="*/ 1293905 w 1293904"/>
                  <a:gd name="connsiteY7" fmla="*/ 2542235 h 3182980"/>
                  <a:gd name="connsiteX8" fmla="*/ 644912 w 1293904"/>
                  <a:gd name="connsiteY8" fmla="*/ 3182980 h 3182980"/>
                  <a:gd name="connsiteX9" fmla="*/ 0 w 1293904"/>
                  <a:gd name="connsiteY9" fmla="*/ 2542235 h 3182980"/>
                  <a:gd name="connsiteX10" fmla="*/ 0 w 1293904"/>
                  <a:gd name="connsiteY10" fmla="*/ 2149506 h 3182980"/>
                  <a:gd name="connsiteX11" fmla="*/ 508534 w 1293904"/>
                  <a:gd name="connsiteY11" fmla="*/ 2149506 h 3182980"/>
                  <a:gd name="connsiteX12" fmla="*/ 508534 w 1293904"/>
                  <a:gd name="connsiteY12" fmla="*/ 2554649 h 3182980"/>
                  <a:gd name="connsiteX13" fmla="*/ 644912 w 1293904"/>
                  <a:gd name="connsiteY13" fmla="*/ 2703441 h 3182980"/>
                  <a:gd name="connsiteX14" fmla="*/ 781291 w 1293904"/>
                  <a:gd name="connsiteY14" fmla="*/ 2554649 h 3182980"/>
                  <a:gd name="connsiteX15" fmla="*/ 781291 w 1293904"/>
                  <a:gd name="connsiteY15" fmla="*/ 2219822 h 3182980"/>
                  <a:gd name="connsiteX16" fmla="*/ 458878 w 1293904"/>
                  <a:gd name="connsiteY16" fmla="*/ 1711375 h 3182980"/>
                  <a:gd name="connsiteX17" fmla="*/ 4167 w 1293904"/>
                  <a:gd name="connsiteY17" fmla="*/ 946578 h 3182980"/>
                  <a:gd name="connsiteX18" fmla="*/ 4167 w 1293904"/>
                  <a:gd name="connsiteY18" fmla="*/ 644826 h 3182980"/>
                  <a:gd name="connsiteX19" fmla="*/ 644912 w 1293904"/>
                  <a:gd name="connsiteY19" fmla="*/ 0 h 3182980"/>
                  <a:gd name="connsiteX20" fmla="*/ 1289825 w 1293904"/>
                  <a:gd name="connsiteY20" fmla="*/ 644826 h 3182980"/>
                  <a:gd name="connsiteX21" fmla="*/ 1289825 w 1293904"/>
                  <a:gd name="connsiteY21" fmla="*/ 1033475 h 3182980"/>
                  <a:gd name="connsiteX22" fmla="*/ 777211 w 1293904"/>
                  <a:gd name="connsiteY22" fmla="*/ 1033475 h 318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93904" h="3182980">
                    <a:moveTo>
                      <a:pt x="777211" y="1033475"/>
                    </a:moveTo>
                    <a:lnTo>
                      <a:pt x="777211" y="624165"/>
                    </a:lnTo>
                    <a:cubicBezTo>
                      <a:pt x="777211" y="533188"/>
                      <a:pt x="723475" y="479452"/>
                      <a:pt x="644912" y="479452"/>
                    </a:cubicBezTo>
                    <a:cubicBezTo>
                      <a:pt x="570516" y="479452"/>
                      <a:pt x="512614" y="533188"/>
                      <a:pt x="512614" y="624165"/>
                    </a:cubicBezTo>
                    <a:lnTo>
                      <a:pt x="512614" y="872181"/>
                    </a:lnTo>
                    <a:cubicBezTo>
                      <a:pt x="512614" y="1062383"/>
                      <a:pt x="545688" y="1107784"/>
                      <a:pt x="835027" y="1339307"/>
                    </a:cubicBezTo>
                    <a:cubicBezTo>
                      <a:pt x="1219509" y="1645225"/>
                      <a:pt x="1293905" y="1835340"/>
                      <a:pt x="1293905" y="2104017"/>
                    </a:cubicBezTo>
                    <a:lnTo>
                      <a:pt x="1293905" y="2542235"/>
                    </a:lnTo>
                    <a:cubicBezTo>
                      <a:pt x="1293905" y="2955625"/>
                      <a:pt x="1029308" y="3182980"/>
                      <a:pt x="644912" y="3182980"/>
                    </a:cubicBezTo>
                    <a:cubicBezTo>
                      <a:pt x="260517" y="3182980"/>
                      <a:pt x="0" y="2955625"/>
                      <a:pt x="0" y="2542235"/>
                    </a:cubicBezTo>
                    <a:lnTo>
                      <a:pt x="0" y="2149506"/>
                    </a:lnTo>
                    <a:lnTo>
                      <a:pt x="508534" y="2149506"/>
                    </a:lnTo>
                    <a:lnTo>
                      <a:pt x="508534" y="2554649"/>
                    </a:lnTo>
                    <a:cubicBezTo>
                      <a:pt x="508534" y="2649706"/>
                      <a:pt x="570516" y="2703441"/>
                      <a:pt x="644912" y="2703441"/>
                    </a:cubicBezTo>
                    <a:cubicBezTo>
                      <a:pt x="723475" y="2703441"/>
                      <a:pt x="781291" y="2649706"/>
                      <a:pt x="781291" y="2554649"/>
                    </a:cubicBezTo>
                    <a:lnTo>
                      <a:pt x="781291" y="2219822"/>
                    </a:lnTo>
                    <a:cubicBezTo>
                      <a:pt x="781291" y="1971805"/>
                      <a:pt x="719309" y="1926317"/>
                      <a:pt x="458878" y="1711375"/>
                    </a:cubicBezTo>
                    <a:cubicBezTo>
                      <a:pt x="70316" y="1388962"/>
                      <a:pt x="4167" y="1231836"/>
                      <a:pt x="4167" y="946578"/>
                    </a:cubicBezTo>
                    <a:lnTo>
                      <a:pt x="4167" y="644826"/>
                    </a:lnTo>
                    <a:cubicBezTo>
                      <a:pt x="4167" y="252097"/>
                      <a:pt x="264597" y="0"/>
                      <a:pt x="644912" y="0"/>
                    </a:cubicBezTo>
                    <a:cubicBezTo>
                      <a:pt x="1025227" y="0"/>
                      <a:pt x="1289825" y="252184"/>
                      <a:pt x="1289825" y="644826"/>
                    </a:cubicBezTo>
                    <a:lnTo>
                      <a:pt x="1289825" y="1033475"/>
                    </a:lnTo>
                    <a:lnTo>
                      <a:pt x="777211" y="103347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8F6F4775-2EC2-9DAA-7A99-600AABE53602}"/>
                </a:ext>
              </a:extLst>
            </p:cNvPr>
            <p:cNvSpPr/>
            <p:nvPr/>
          </p:nvSpPr>
          <p:spPr>
            <a:xfrm>
              <a:off x="10023810" y="3719553"/>
              <a:ext cx="1252583" cy="3100423"/>
            </a:xfrm>
            <a:custGeom>
              <a:avLst/>
              <a:gdLst>
                <a:gd name="connsiteX0" fmla="*/ 1252584 w 1252583"/>
                <a:gd name="connsiteY0" fmla="*/ 479539 h 3100423"/>
                <a:gd name="connsiteX1" fmla="*/ 880516 w 1252583"/>
                <a:gd name="connsiteY1" fmla="*/ 479539 h 3100423"/>
                <a:gd name="connsiteX2" fmla="*/ 880516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4 w 1252583"/>
                <a:gd name="connsiteY7" fmla="*/ 0 h 3100423"/>
                <a:gd name="connsiteX8" fmla="*/ 1252584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4" y="479539"/>
                  </a:moveTo>
                  <a:lnTo>
                    <a:pt x="880516" y="479539"/>
                  </a:lnTo>
                  <a:lnTo>
                    <a:pt x="880516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4" y="0"/>
                  </a:lnTo>
                  <a:lnTo>
                    <a:pt x="1252584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pic>
        <p:nvPicPr>
          <p:cNvPr id="3" name="Graphique 2">
            <a:extLst>
              <a:ext uri="{FF2B5EF4-FFF2-40B4-BE49-F238E27FC236}">
                <a16:creationId xmlns:a16="http://schemas.microsoft.com/office/drawing/2014/main" id="{222753D1-987A-9C2F-B952-AC5683645A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48276" y="6067171"/>
            <a:ext cx="1695448" cy="35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5952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22060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12030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26919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64153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82587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[compagny]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6AB278-C52C-1715-7042-D709A6BCC1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4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4ECD80C-6428-9B24-0E4D-E16CEFEF9586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327F99F8-D484-9ED0-AB73-63E7832E5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B54E7B5-5347-6EE0-4463-0AA0438A4F65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39C4B8A8-E5AA-27B3-5275-1330321475E6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32951F63-2036-5AD9-EB99-B39DBC8567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7FCF20F-6543-BBEC-2FC2-CE5713EF8ED6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6" name="Graphique 4">
            <a:extLst>
              <a:ext uri="{FF2B5EF4-FFF2-40B4-BE49-F238E27FC236}">
                <a16:creationId xmlns:a16="http://schemas.microsoft.com/office/drawing/2014/main" id="{E4B08FCC-0BE5-EC7F-7300-B6A7D3DB64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0 w 12192000"/>
              <a:gd name="connsiteY1" fmla="*/ 6858000 h 6858000"/>
              <a:gd name="connsiteX2" fmla="*/ 12192000 w 12192000"/>
              <a:gd name="connsiteY2" fmla="*/ 6858000 h 6858000"/>
              <a:gd name="connsiteX3" fmla="*/ 12192000 w 12192000"/>
              <a:gd name="connsiteY3" fmla="*/ 0 h 6858000"/>
              <a:gd name="connsiteX4" fmla="*/ 0 w 12192000"/>
              <a:gd name="connsiteY4" fmla="*/ 0 h 6858000"/>
              <a:gd name="connsiteX5" fmla="*/ 352425 w 12192000"/>
              <a:gd name="connsiteY5" fmla="*/ 6290310 h 6858000"/>
              <a:gd name="connsiteX6" fmla="*/ 352425 w 12192000"/>
              <a:gd name="connsiteY6" fmla="*/ 6281738 h 6858000"/>
              <a:gd name="connsiteX7" fmla="*/ 341948 w 12192000"/>
              <a:gd name="connsiteY7" fmla="*/ 6281738 h 6858000"/>
              <a:gd name="connsiteX8" fmla="*/ 204788 w 12192000"/>
              <a:gd name="connsiteY8" fmla="*/ 6132195 h 6858000"/>
              <a:gd name="connsiteX9" fmla="*/ 204788 w 12192000"/>
              <a:gd name="connsiteY9" fmla="*/ 5305425 h 6858000"/>
              <a:gd name="connsiteX10" fmla="*/ 202883 w 12192000"/>
              <a:gd name="connsiteY10" fmla="*/ 5305425 h 6858000"/>
              <a:gd name="connsiteX11" fmla="*/ 202883 w 12192000"/>
              <a:gd name="connsiteY11" fmla="*/ 358140 h 6858000"/>
              <a:gd name="connsiteX12" fmla="*/ 341948 w 12192000"/>
              <a:gd name="connsiteY12" fmla="*/ 219075 h 6858000"/>
              <a:gd name="connsiteX13" fmla="*/ 11836717 w 12192000"/>
              <a:gd name="connsiteY13" fmla="*/ 219075 h 6858000"/>
              <a:gd name="connsiteX14" fmla="*/ 11975783 w 12192000"/>
              <a:gd name="connsiteY14" fmla="*/ 358140 h 6858000"/>
              <a:gd name="connsiteX15" fmla="*/ 11975783 w 12192000"/>
              <a:gd name="connsiteY15" fmla="*/ 6189345 h 6858000"/>
              <a:gd name="connsiteX16" fmla="*/ 11849100 w 12192000"/>
              <a:gd name="connsiteY16" fmla="*/ 6281738 h 6858000"/>
              <a:gd name="connsiteX17" fmla="*/ 11838623 w 12192000"/>
              <a:gd name="connsiteY17" fmla="*/ 6281738 h 6858000"/>
              <a:gd name="connsiteX18" fmla="*/ 11838623 w 12192000"/>
              <a:gd name="connsiteY18" fmla="*/ 6285548 h 6858000"/>
              <a:gd name="connsiteX19" fmla="*/ 6088380 w 12192000"/>
              <a:gd name="connsiteY19" fmla="*/ 5643563 h 6858000"/>
              <a:gd name="connsiteX20" fmla="*/ 352425 w 12192000"/>
              <a:gd name="connsiteY20" fmla="*/ 629031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close/>
                <a:moveTo>
                  <a:pt x="352425" y="6290310"/>
                </a:moveTo>
                <a:lnTo>
                  <a:pt x="352425" y="6281738"/>
                </a:lnTo>
                <a:lnTo>
                  <a:pt x="341948" y="6281738"/>
                </a:lnTo>
                <a:cubicBezTo>
                  <a:pt x="266700" y="6281738"/>
                  <a:pt x="204788" y="6215063"/>
                  <a:pt x="204788" y="6132195"/>
                </a:cubicBezTo>
                <a:lnTo>
                  <a:pt x="204788" y="5305425"/>
                </a:lnTo>
                <a:lnTo>
                  <a:pt x="202883" y="5305425"/>
                </a:lnTo>
                <a:lnTo>
                  <a:pt x="202883" y="358140"/>
                </a:lnTo>
                <a:cubicBezTo>
                  <a:pt x="202883" y="280988"/>
                  <a:pt x="264795" y="219075"/>
                  <a:pt x="341948" y="219075"/>
                </a:cubicBezTo>
                <a:lnTo>
                  <a:pt x="11836717" y="219075"/>
                </a:lnTo>
                <a:cubicBezTo>
                  <a:pt x="11913870" y="219075"/>
                  <a:pt x="11975783" y="280988"/>
                  <a:pt x="11975783" y="358140"/>
                </a:cubicBezTo>
                <a:lnTo>
                  <a:pt x="11975783" y="6189345"/>
                </a:lnTo>
                <a:cubicBezTo>
                  <a:pt x="11954827" y="6243638"/>
                  <a:pt x="11906250" y="6281738"/>
                  <a:pt x="11849100" y="6281738"/>
                </a:cubicBezTo>
                <a:lnTo>
                  <a:pt x="11838623" y="6281738"/>
                </a:lnTo>
                <a:lnTo>
                  <a:pt x="11838623" y="6285548"/>
                </a:lnTo>
                <a:cubicBezTo>
                  <a:pt x="10109835" y="5864543"/>
                  <a:pt x="8120063" y="5641658"/>
                  <a:pt x="6088380" y="5643563"/>
                </a:cubicBezTo>
                <a:cubicBezTo>
                  <a:pt x="4061460" y="5644515"/>
                  <a:pt x="2075498" y="5869305"/>
                  <a:pt x="352425" y="6290310"/>
                </a:cubicBez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18" name="Picture 17" descr="Une image contenant Graphique, Police, logo, graphisme&#10;&#10;Description générée automatiquement">
            <a:extLst>
              <a:ext uri="{FF2B5EF4-FFF2-40B4-BE49-F238E27FC236}">
                <a16:creationId xmlns:a16="http://schemas.microsoft.com/office/drawing/2014/main" id="{6E5B9C86-6503-DDE8-7B8B-7563CB69C0D6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6067171"/>
            <a:ext cx="1695447" cy="356044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698DC057-F076-5589-FE07-AE33C0A963C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799" y="446360"/>
            <a:ext cx="7521575" cy="1890206"/>
          </a:xfrm>
          <a:prstGeom prst="roundRect">
            <a:avLst>
              <a:gd name="adj" fmla="val 687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97000"/>
                </a:schemeClr>
              </a:gs>
              <a:gs pos="100000">
                <a:schemeClr val="bg1">
                  <a:alpha val="55000"/>
                </a:schemeClr>
              </a:gs>
            </a:gsLst>
            <a:lin ang="4200000" scaled="0"/>
          </a:gradFill>
          <a:effectLst/>
        </p:spPr>
        <p:txBody>
          <a:bodyPr wrap="square" lIns="180000" tIns="252000" rIns="180000" bIns="648000" anchor="t">
            <a:spAutoFit/>
          </a:bodyPr>
          <a:lstStyle>
            <a:lvl1pPr algn="l">
              <a:lnSpc>
                <a:spcPct val="80000"/>
              </a:lnSpc>
              <a:defRPr sz="3700" cap="none" baseline="0">
                <a:solidFill>
                  <a:srgbClr val="112753"/>
                </a:solidFill>
                <a:effectLst/>
              </a:defRPr>
            </a:lvl1pPr>
          </a:lstStyle>
          <a:p>
            <a:r>
              <a:rPr lang="fr-FR" dirty="0" err="1"/>
              <a:t>Title</a:t>
            </a:r>
            <a:r>
              <a:rPr lang="fr-FR" dirty="0"/>
              <a:t> of the</a:t>
            </a:r>
            <a:br>
              <a:rPr lang="fr-FR" dirty="0"/>
            </a:br>
            <a:r>
              <a:rPr lang="fr-FR" dirty="0" err="1"/>
              <a:t>presentation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en-GB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0CB5DC-A774-D10E-D917-31BE1B3FCE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0710" y="1722484"/>
            <a:ext cx="1880643" cy="492443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>
              <a:defRPr sz="2600">
                <a:solidFill>
                  <a:srgbClr val="112753"/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934654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74374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69751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46872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33977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12278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74002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82507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32572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281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75081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624895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71266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48404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54839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66416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163063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86018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55614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5719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89078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30392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47919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4515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9998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0047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55484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87629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42869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86052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59782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56232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80796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D7BE2F4-5CFD-267E-D0B1-B0B805CAA6D2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81891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15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49" r:id="rId14"/>
  </p:sldLayoutIdLst>
  <p:transition>
    <p:fade/>
  </p:transition>
  <p:hf hdr="0" ftr="0" dt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2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DD2F659-2796-CA08-C5B3-868424DF6C2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43578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</p:sldLayoutIdLst>
  <p:transition>
    <p:fade/>
  </p:transition>
  <p:hf hdr="0" ftr="0" dt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663A6ED-D3DC-621E-4D25-6DEB1D0D6B8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7045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</p:sldLayoutIdLst>
  <p:transition>
    <p:fade/>
  </p:transition>
  <p:hf hdr="0" ftr="0" dt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B83E2C7-81E0-4805-C0BC-DD1B02431AC7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88439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</p:sldLayoutIdLst>
  <p:transition>
    <p:fade/>
  </p:transition>
  <p:hf hdr="0" ftr="0" dt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F2D81D-F8F8-00E5-98D1-C82325E26B0E}"/>
              </a:ext>
            </a:extLst>
          </p:cNvPr>
          <p:cNvSpPr txBox="1"/>
          <p:nvPr/>
        </p:nvSpPr>
        <p:spPr>
          <a:xfrm>
            <a:off x="2225389" y="2508548"/>
            <a:ext cx="7741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9D9D9"/>
                </a:solidFill>
                <a:latin typeface="+mj-lt"/>
              </a:rPr>
              <a:t>Vision Transformers for Physics Prediction</a:t>
            </a:r>
            <a:endParaRPr lang="fr-FR" sz="28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CC66CE-DDF5-8639-1687-640E25D9E231}"/>
              </a:ext>
            </a:extLst>
          </p:cNvPr>
          <p:cNvSpPr txBox="1"/>
          <p:nvPr/>
        </p:nvSpPr>
        <p:spPr>
          <a:xfrm>
            <a:off x="2225389" y="3244334"/>
            <a:ext cx="21383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D9D9D9"/>
                </a:solidFill>
              </a:rPr>
              <a:t>Anthony Kalaydjian</a:t>
            </a:r>
            <a:endParaRPr lang="en-GB" dirty="0">
              <a:solidFill>
                <a:srgbClr val="D9D9D9"/>
              </a:solidFill>
            </a:endParaRP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B6A132FE-694E-2D0E-2AF6-164B65FDFFB3}"/>
              </a:ext>
            </a:extLst>
          </p:cNvPr>
          <p:cNvSpPr txBox="1"/>
          <p:nvPr/>
        </p:nvSpPr>
        <p:spPr>
          <a:xfrm>
            <a:off x="8562974" y="3244334"/>
            <a:ext cx="13215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dirty="0">
                <a:solidFill>
                  <a:srgbClr val="D9D9D9"/>
                </a:solidFill>
              </a:rPr>
              <a:t>4 July 2025</a:t>
            </a:r>
            <a:endParaRPr lang="en-GB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94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1C3715-ECB6-C110-D65A-29A2A9E67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C62C97A3-A26A-FCF6-46D9-DC34C285CDAF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transformer&#10;&#10;AI-generated content may be incorrect.">
            <a:extLst>
              <a:ext uri="{FF2B5EF4-FFF2-40B4-BE49-F238E27FC236}">
                <a16:creationId xmlns:a16="http://schemas.microsoft.com/office/drawing/2014/main" id="{F14104C2-7A6A-5F99-1005-AC369CA57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866" y="890416"/>
            <a:ext cx="6192267" cy="5402145"/>
          </a:xfrm>
          <a:prstGeom prst="rect">
            <a:avLst/>
          </a:prstGeom>
        </p:spPr>
      </p:pic>
      <p:sp>
        <p:nvSpPr>
          <p:cNvPr id="2" name="TextBox 4">
            <a:extLst>
              <a:ext uri="{FF2B5EF4-FFF2-40B4-BE49-F238E27FC236}">
                <a16:creationId xmlns:a16="http://schemas.microsoft.com/office/drawing/2014/main" id="{32F1827E-1E25-7AD9-DE15-04D9045B0915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Transformers in NLP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115666-C75F-EE8B-7B83-08080B3939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492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4508B5-B10A-3BD8-20CD-CE8F3F402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number&#10;&#10;AI-generated content may be incorrect.">
            <a:extLst>
              <a:ext uri="{FF2B5EF4-FFF2-40B4-BE49-F238E27FC236}">
                <a16:creationId xmlns:a16="http://schemas.microsoft.com/office/drawing/2014/main" id="{45491EBE-1353-A708-D7CD-EC866BBFF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5" y="852992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3F5C6416-A148-D302-3072-1A338ECFF9A4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A4C6F738-871D-A3B7-64F5-AA427EEF1B36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Transformers in NLP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B76B61B-9499-382B-64E5-ED2852978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68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F6F1A1-4FC3-C885-B634-11AD6E51A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FDBEC70-E11D-408E-9549-597B3163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4" y="852991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FA47D985-AFA5-604D-3BB6-7CEC2164EA65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5325A377-ADD9-AE0F-7D96-D5093A1F76A1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Transformers in CV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0D9385-F431-6432-C856-682F14289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087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BD0A87-9DCD-916E-AD7C-0EE9E100C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10391D6E-2C77-FF4F-3F92-C3182CEDDA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4" y="852989"/>
            <a:ext cx="6192310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69DA7B54-D68D-4ED0-0ED7-C64058943AE6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0439FF33-90B5-2365-74B8-466A6DE84C61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Transformers on meshes?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ED489D8-736D-39F1-632B-3D7EC924D7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105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6E43A8-F40B-99B0-6157-3400E8482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FFDB6C56-69B1-445C-EA41-C512FFC3F88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3FD8C1F2-D5CE-EC26-8FBA-BA9A652E8B71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 err="1">
                <a:solidFill>
                  <a:srgbClr val="D9D9D9"/>
                </a:solidFill>
                <a:latin typeface="Segoe UI (Body)"/>
              </a:rPr>
              <a:t>ViT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 for meshes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1DE7B7-DBB4-79CF-B768-6102447F6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14</a:t>
            </a:fld>
            <a:endParaRPr lang="en-GB" dirty="0"/>
          </a:p>
        </p:txBody>
      </p:sp>
      <p:pic>
        <p:nvPicPr>
          <p:cNvPr id="5" name="Image 4" descr="Une image contenant capture d’écran, texte, conception&#10;&#10;Le contenu généré par l’IA peut être incorrect.">
            <a:extLst>
              <a:ext uri="{FF2B5EF4-FFF2-40B4-BE49-F238E27FC236}">
                <a16:creationId xmlns:a16="http://schemas.microsoft.com/office/drawing/2014/main" id="{43F8CA1C-8D78-CEC1-73E0-E76F5215F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911" y="762633"/>
            <a:ext cx="9759941" cy="39199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1AE1859-96FE-C269-D643-C7A9D7724FBC}"/>
              </a:ext>
            </a:extLst>
          </p:cNvPr>
          <p:cNvSpPr txBox="1"/>
          <p:nvPr/>
        </p:nvSpPr>
        <p:spPr>
          <a:xfrm>
            <a:off x="389850" y="4586847"/>
            <a:ext cx="41972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D9D9D9"/>
                </a:solidFill>
              </a:rPr>
              <a:t>Position (x, y, z)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D9D9D9"/>
                </a:solidFill>
              </a:rPr>
              <a:t>SDF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D9D9D9"/>
                </a:solidFill>
              </a:rPr>
              <a:t>Vector to the closest border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5BC090A4-D113-E9D3-3AC6-E6E3C63BD209}"/>
              </a:ext>
            </a:extLst>
          </p:cNvPr>
          <p:cNvGrpSpPr/>
          <p:nvPr/>
        </p:nvGrpSpPr>
        <p:grpSpPr>
          <a:xfrm>
            <a:off x="389850" y="5906868"/>
            <a:ext cx="3259080" cy="215445"/>
            <a:chOff x="4674393" y="3333665"/>
            <a:chExt cx="3259080" cy="21544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46CF1543-7E17-F1E0-6CCF-8410FF8F5CBD}"/>
                    </a:ext>
                  </a:extLst>
                </p:cNvPr>
                <p:cNvSpPr txBox="1"/>
                <p:nvPr/>
              </p:nvSpPr>
              <p:spPr>
                <a:xfrm>
                  <a:off x="4674393" y="3333666"/>
                  <a:ext cx="2213235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sz="1400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ℒ</m:t>
                        </m:r>
                        <m:r>
                          <a:rPr lang="fr-FR" sz="1400" i="0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fr-FR" sz="1400" i="1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  <m:sSub>
                          <m:sSubPr>
                            <m:ctrlP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1400" i="0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fr-FR" sz="1400" i="0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field</m:t>
                            </m:r>
                          </m:sub>
                        </m:sSub>
                        <m:r>
                          <a:rPr lang="fr-FR" sz="1400" i="0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</m:d>
                        <m:sSub>
                          <m:sSubPr>
                            <m:ctrlP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1400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fr-FR" sz="1400" i="0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scalar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fr-FR" sz="1400" i="0" dirty="0" smtClean="0">
                            <a:solidFill>
                              <a:srgbClr val="D9D9D9"/>
                            </a:solidFill>
                          </a:rPr>
                          <m:t> </m:t>
                        </m:r>
                      </m:oMath>
                    </m:oMathPara>
                  </a14:m>
                  <a:endParaRPr lang="fr-FR" sz="1400" dirty="0">
                    <a:solidFill>
                      <a:srgbClr val="D9D9D9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46CF1543-7E17-F1E0-6CCF-8410FF8F5CB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4393" y="3333666"/>
                  <a:ext cx="2213235" cy="215444"/>
                </a:xfrm>
                <a:prstGeom prst="rect">
                  <a:avLst/>
                </a:prstGeom>
                <a:blipFill>
                  <a:blip r:embed="rId4"/>
                  <a:stretch>
                    <a:fillRect l="-1102" b="-20000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ZoneTexte 9">
                  <a:extLst>
                    <a:ext uri="{FF2B5EF4-FFF2-40B4-BE49-F238E27FC236}">
                      <a16:creationId xmlns:a16="http://schemas.microsoft.com/office/drawing/2014/main" id="{E6167685-264C-0338-0652-6CA50E1957F2}"/>
                    </a:ext>
                  </a:extLst>
                </p:cNvPr>
                <p:cNvSpPr txBox="1"/>
                <p:nvPr/>
              </p:nvSpPr>
              <p:spPr>
                <a:xfrm>
                  <a:off x="7184485" y="3333665"/>
                  <a:ext cx="748988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sz="1400" i="1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fr-FR" sz="1400" i="1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0, 1</m:t>
                            </m:r>
                          </m:e>
                        </m:d>
                      </m:oMath>
                    </m:oMathPara>
                  </a14:m>
                  <a:endParaRPr lang="fr-FR" sz="1400" dirty="0"/>
                </a:p>
              </p:txBody>
            </p:sp>
          </mc:Choice>
          <mc:Fallback xmlns="">
            <p:sp>
              <p:nvSpPr>
                <p:cNvPr id="10" name="ZoneTexte 9">
                  <a:extLst>
                    <a:ext uri="{FF2B5EF4-FFF2-40B4-BE49-F238E27FC236}">
                      <a16:creationId xmlns:a16="http://schemas.microsoft.com/office/drawing/2014/main" id="{E6167685-264C-0338-0652-6CA50E1957F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84485" y="3333665"/>
                  <a:ext cx="748988" cy="215444"/>
                </a:xfrm>
                <a:prstGeom prst="rect">
                  <a:avLst/>
                </a:prstGeom>
                <a:blipFill>
                  <a:blip r:embed="rId5"/>
                  <a:stretch>
                    <a:fillRect l="-4878" b="-8571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" name="TextBox 4">
            <a:extLst>
              <a:ext uri="{FF2B5EF4-FFF2-40B4-BE49-F238E27FC236}">
                <a16:creationId xmlns:a16="http://schemas.microsoft.com/office/drawing/2014/main" id="{49722DD4-8633-8E20-09EA-C638CF31AC6F}"/>
              </a:ext>
            </a:extLst>
          </p:cNvPr>
          <p:cNvSpPr txBox="1"/>
          <p:nvPr/>
        </p:nvSpPr>
        <p:spPr>
          <a:xfrm>
            <a:off x="389850" y="4337567"/>
            <a:ext cx="1994119" cy="27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1" dirty="0">
                <a:solidFill>
                  <a:srgbClr val="D9D9D9"/>
                </a:solidFill>
                <a:latin typeface="Segoe UI (Body)"/>
              </a:rPr>
              <a:t>Features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4A2022E1-F23D-9530-1BB5-85425B62FF27}"/>
              </a:ext>
            </a:extLst>
          </p:cNvPr>
          <p:cNvSpPr txBox="1"/>
          <p:nvPr/>
        </p:nvSpPr>
        <p:spPr>
          <a:xfrm>
            <a:off x="308792" y="5595038"/>
            <a:ext cx="1994119" cy="27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1" dirty="0">
                <a:solidFill>
                  <a:srgbClr val="D9D9D9"/>
                </a:solidFill>
                <a:latin typeface="Segoe UI (Body)"/>
              </a:rPr>
              <a:t>Training loss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B980B76-D36A-0C6B-B462-128B14526BF5}"/>
              </a:ext>
            </a:extLst>
          </p:cNvPr>
          <p:cNvSpPr txBox="1"/>
          <p:nvPr/>
        </p:nvSpPr>
        <p:spPr>
          <a:xfrm>
            <a:off x="6231118" y="256372"/>
            <a:ext cx="182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Perte de rythme</a:t>
            </a:r>
          </a:p>
        </p:txBody>
      </p:sp>
    </p:spTree>
    <p:extLst>
      <p:ext uri="{BB962C8B-B14F-4D97-AF65-F5344CB8AC3E}">
        <p14:creationId xmlns:p14="http://schemas.microsoft.com/office/powerpoint/2010/main" val="284697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AC1A8E-7CC3-31A4-1B0A-68B44896B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D2C16A48-DC79-A353-330E-4D72BBB94AFC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B5579-F6EB-FD95-2BCB-AF96981B79ED}"/>
              </a:ext>
            </a:extLst>
          </p:cNvPr>
          <p:cNvSpPr txBox="1"/>
          <p:nvPr/>
        </p:nvSpPr>
        <p:spPr>
          <a:xfrm>
            <a:off x="395640" y="4969122"/>
            <a:ext cx="10569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solidFill>
                  <a:srgbClr val="D9D9D9"/>
                </a:solidFill>
              </a:rPr>
              <a:t>Patch </a:t>
            </a:r>
            <a:r>
              <a:rPr lang="fr-FR" sz="1600" dirty="0" err="1">
                <a:solidFill>
                  <a:srgbClr val="D9D9D9"/>
                </a:solidFill>
              </a:rPr>
              <a:t>regularity</a:t>
            </a:r>
            <a:endParaRPr lang="fr-FR" sz="1600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600" dirty="0" err="1">
                <a:solidFill>
                  <a:srgbClr val="D9D9D9"/>
                </a:solidFill>
              </a:rPr>
              <a:t>Order</a:t>
            </a:r>
            <a:r>
              <a:rPr lang="fr-FR" sz="1600" dirty="0">
                <a:solidFill>
                  <a:srgbClr val="D9D9D9"/>
                </a:solidFill>
              </a:rPr>
              <a:t> of </a:t>
            </a:r>
            <a:r>
              <a:rPr lang="fr-FR" sz="1600" dirty="0" err="1">
                <a:solidFill>
                  <a:srgbClr val="D9D9D9"/>
                </a:solidFill>
              </a:rPr>
              <a:t>nodes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within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each</a:t>
            </a:r>
            <a:r>
              <a:rPr lang="fr-FR" sz="1600" dirty="0">
                <a:solidFill>
                  <a:srgbClr val="D9D9D9"/>
                </a:solidFill>
              </a:rPr>
              <a:t> patch?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rgbClr val="D9D9D9"/>
                </a:solidFill>
              </a:rPr>
              <a:t>Cross-</a:t>
            </a:r>
            <a:r>
              <a:rPr lang="fr-FR" sz="1600" dirty="0" err="1">
                <a:solidFill>
                  <a:srgbClr val="D9D9D9"/>
                </a:solidFill>
              </a:rPr>
              <a:t>sample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partitioning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consisitency</a:t>
            </a:r>
            <a:r>
              <a:rPr lang="fr-FR" sz="1600" dirty="0">
                <a:solidFill>
                  <a:srgbClr val="D9D9D9"/>
                </a:solidFill>
              </a:rPr>
              <a:t> (relative position of patches)?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rgbClr val="D9D9D9"/>
                </a:solidFill>
              </a:rPr>
              <a:t>Shape of patches?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 err="1">
                <a:solidFill>
                  <a:srgbClr val="D9D9D9"/>
                </a:solidFill>
              </a:rPr>
              <a:t>Positional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encoding</a:t>
            </a:r>
            <a:r>
              <a:rPr lang="fr-FR" sz="1600" dirty="0">
                <a:solidFill>
                  <a:srgbClr val="D9D9D9"/>
                </a:solidFill>
              </a:rPr>
              <a:t>?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2895A38-188A-24F4-155E-E46FEDE068B8}"/>
              </a:ext>
            </a:extLst>
          </p:cNvPr>
          <p:cNvSpPr txBox="1"/>
          <p:nvPr/>
        </p:nvSpPr>
        <p:spPr>
          <a:xfrm>
            <a:off x="308792" y="4748717"/>
            <a:ext cx="8253166" cy="27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600" b="1" dirty="0">
                <a:solidFill>
                  <a:srgbClr val="D9D9D9"/>
                </a:solidFill>
                <a:latin typeface="Segoe UI (Body)"/>
              </a:rPr>
              <a:t>Questions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818E6CD-55B8-D104-F8BF-202C993C5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15</a:t>
            </a:fld>
            <a:endParaRPr lang="en-GB" dirty="0"/>
          </a:p>
        </p:txBody>
      </p:sp>
      <p:pic>
        <p:nvPicPr>
          <p:cNvPr id="10" name="Image 9" descr="Une image contenant capture d’écran, texte, conception&#10;&#10;Le contenu généré par l’IA peut être incorrect.">
            <a:extLst>
              <a:ext uri="{FF2B5EF4-FFF2-40B4-BE49-F238E27FC236}">
                <a16:creationId xmlns:a16="http://schemas.microsoft.com/office/drawing/2014/main" id="{4712FFFB-AE78-CB78-A518-62194227EC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911" y="762633"/>
            <a:ext cx="9759941" cy="3919946"/>
          </a:xfrm>
          <a:prstGeom prst="rect">
            <a:avLst/>
          </a:prstGeom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C8529486-5D6A-7A3B-1211-4ED19061F965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 err="1">
                <a:solidFill>
                  <a:srgbClr val="D9D9D9"/>
                </a:solidFill>
                <a:latin typeface="Segoe UI (Body)"/>
              </a:rPr>
              <a:t>ViT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 for meshes</a:t>
            </a:r>
          </a:p>
        </p:txBody>
      </p:sp>
    </p:spTree>
    <p:extLst>
      <p:ext uri="{BB962C8B-B14F-4D97-AF65-F5344CB8AC3E}">
        <p14:creationId xmlns:p14="http://schemas.microsoft.com/office/powerpoint/2010/main" val="259082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8F813C-43E8-F621-AD80-D36D61D3E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14117FCE-A0F6-E7E7-0305-90499690E59A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BD989C-4C1D-8FDE-AB3A-879FD5942C57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Patch regularity?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BD2DBB7-4D9E-6B9A-F6B3-C4359D9F2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3067" y="4972914"/>
            <a:ext cx="549296" cy="549296"/>
          </a:xfrm>
          <a:prstGeom prst="rect">
            <a:avLst/>
          </a:prstGeom>
        </p:spPr>
      </p:pic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976E386A-0252-7618-11FB-CBE36E09D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13" y="1936620"/>
            <a:ext cx="11274574" cy="24323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7339C9-9B4B-E2AF-0FE2-C26E543A9302}"/>
              </a:ext>
            </a:extLst>
          </p:cNvPr>
          <p:cNvSpPr txBox="1"/>
          <p:nvPr/>
        </p:nvSpPr>
        <p:spPr>
          <a:xfrm>
            <a:off x="458713" y="5062896"/>
            <a:ext cx="4127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D9D9D9"/>
                </a:solidFill>
              </a:rPr>
              <a:t>Powerful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mesh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processing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with</a:t>
            </a:r>
            <a:r>
              <a:rPr lang="fr-FR" dirty="0">
                <a:solidFill>
                  <a:srgbClr val="D9D9D9"/>
                </a:solidFill>
              </a:rPr>
              <a:t> Muscat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9F159-8AF2-5693-BE11-934032828080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Mesh → image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C4CB0EB-DFF3-9ECE-576D-F760301755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245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BCBF78-4F4E-86B1-11AB-28E246236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 generated image&#10;&#10;AI-generated content may be incorrect.">
            <a:extLst>
              <a:ext uri="{FF2B5EF4-FFF2-40B4-BE49-F238E27FC236}">
                <a16:creationId xmlns:a16="http://schemas.microsoft.com/office/drawing/2014/main" id="{7065E62A-A313-C16A-165D-386A09C8F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60" y="1710711"/>
            <a:ext cx="10035560" cy="3726188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4918C16F-1472-F2C5-B1BC-FD8B57CCB99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3D9187-FBDC-67C4-392A-B13726014D6E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9D9D9"/>
                </a:solidFill>
              </a:rPr>
              <a:t>ViT</a:t>
            </a:r>
            <a:r>
              <a:rPr lang="en-US" dirty="0">
                <a:solidFill>
                  <a:srgbClr val="D9D9D9"/>
                </a:solidFill>
              </a:rPr>
              <a:t> with 2D patch PE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AF094B-ACDA-A85D-B77A-66FC9EF37090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Patch regularity ✅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9733C92-33A6-0D9C-6D3E-90B80439BE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110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2344F0-92B7-B253-777F-6A7B8E792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images of a group of squares&#10;&#10;AI-generated content may be incorrect.">
            <a:extLst>
              <a:ext uri="{FF2B5EF4-FFF2-40B4-BE49-F238E27FC236}">
                <a16:creationId xmlns:a16="http://schemas.microsoft.com/office/drawing/2014/main" id="{2E78E899-ADF6-9F17-61A4-D78324679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60" y="1715283"/>
            <a:ext cx="10035560" cy="3717044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AC0CBB98-FEE8-CE8E-A694-38D2709BC9C5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4B27EF-7669-E384-2E71-0E96BAA02861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9D9D9"/>
                </a:solidFill>
                <a:latin typeface="Segoe UI (Body)"/>
              </a:rPr>
              <a:t>ViT</a:t>
            </a:r>
            <a:r>
              <a:rPr lang="en-US" dirty="0">
                <a:solidFill>
                  <a:srgbClr val="D9D9D9"/>
                </a:solidFill>
                <a:latin typeface="Segoe UI (Body)"/>
              </a:rPr>
              <a:t> with 2D patch PE</a:t>
            </a:r>
            <a:endParaRPr lang="fr-FR" dirty="0">
              <a:solidFill>
                <a:srgbClr val="D9D9D9"/>
              </a:solidFill>
              <a:latin typeface="Segoe UI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FCB4B4-06D8-3182-7511-2B1C9765122F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Positional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encoding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>
                <a:solidFill>
                  <a:srgbClr val="569CD6"/>
                </a:solidFill>
                <a:latin typeface="Segoe UI (Body)"/>
              </a:rPr>
              <a:t>❌</a:t>
            </a:r>
            <a:endParaRPr lang="fr-FR" b="0" dirty="0">
              <a:solidFill>
                <a:srgbClr val="CCCCCC"/>
              </a:solidFill>
              <a:latin typeface="Segoe UI (Body)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6D512D0-F7D5-96BF-FD0E-25C86E01F9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791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48F6B9-6316-5867-05C2-FCF38D91E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8B46B7E1-BCA7-5567-C123-12F2FA89B92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B9F6D-4F57-83B6-8B31-916B839FB6CF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Morton ordering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38A114-EC94-D7F7-6C33-E500D43949B9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Order of points within each patch?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658BFA1-FE08-335E-56C1-C78DEBFA1739}"/>
              </a:ext>
            </a:extLst>
          </p:cNvPr>
          <p:cNvGrpSpPr/>
          <p:nvPr/>
        </p:nvGrpSpPr>
        <p:grpSpPr>
          <a:xfrm>
            <a:off x="1164570" y="2060579"/>
            <a:ext cx="9862860" cy="3717106"/>
            <a:chOff x="1009028" y="2013445"/>
            <a:chExt cx="9862860" cy="3717106"/>
          </a:xfrm>
        </p:grpSpPr>
        <p:pic>
          <p:nvPicPr>
            <p:cNvPr id="7" name="Image 6" descr="Une image contenant texte, ligne, diagramme, Tracé&#10;&#10;Le contenu généré par l’IA peut être incorrect.">
              <a:extLst>
                <a:ext uri="{FF2B5EF4-FFF2-40B4-BE49-F238E27FC236}">
                  <a16:creationId xmlns:a16="http://schemas.microsoft.com/office/drawing/2014/main" id="{C7DB7696-66FB-8C77-538E-CBEB6BA56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9028" y="2013445"/>
              <a:ext cx="4494629" cy="3717106"/>
            </a:xfrm>
            <a:prstGeom prst="rect">
              <a:avLst/>
            </a:prstGeom>
          </p:spPr>
        </p:pic>
        <p:pic>
          <p:nvPicPr>
            <p:cNvPr id="9" name="Image 8" descr="Une image contenant texte, ligne, diagramme, Tracé&#10;&#10;Le contenu généré par l’IA peut être incorrect.">
              <a:extLst>
                <a:ext uri="{FF2B5EF4-FFF2-40B4-BE49-F238E27FC236}">
                  <a16:creationId xmlns:a16="http://schemas.microsoft.com/office/drawing/2014/main" id="{181B10B9-01BA-0283-10BD-49941AB06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8594" y="2013445"/>
              <a:ext cx="4583294" cy="3717106"/>
            </a:xfrm>
            <a:prstGeom prst="rect">
              <a:avLst/>
            </a:prstGeom>
          </p:spPr>
        </p:pic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8C310C0-F489-5544-9345-3912CACF4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74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167022-3136-C6A2-07AD-7F699AA00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exte 27">
            <a:extLst>
              <a:ext uri="{FF2B5EF4-FFF2-40B4-BE49-F238E27FC236}">
                <a16:creationId xmlns:a16="http://schemas.microsoft.com/office/drawing/2014/main" id="{B03B7588-CE5C-D7CC-EAC0-8E3345989BD7}"/>
              </a:ext>
            </a:extLst>
          </p:cNvPr>
          <p:cNvSpPr txBox="1">
            <a:spLocks/>
          </p:cNvSpPr>
          <p:nvPr/>
        </p:nvSpPr>
        <p:spPr>
          <a:xfrm>
            <a:off x="1974850" y="1837572"/>
            <a:ext cx="3144838" cy="32187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Problem statement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Espace réservé du texte 28">
            <a:extLst>
              <a:ext uri="{FF2B5EF4-FFF2-40B4-BE49-F238E27FC236}">
                <a16:creationId xmlns:a16="http://schemas.microsoft.com/office/drawing/2014/main" id="{C11AF681-A99C-22D7-4A5F-EB3C90DD1F18}"/>
              </a:ext>
            </a:extLst>
          </p:cNvPr>
          <p:cNvSpPr txBox="1">
            <a:spLocks/>
          </p:cNvSpPr>
          <p:nvPr/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01</a:t>
            </a:r>
          </a:p>
        </p:txBody>
      </p:sp>
      <p:sp>
        <p:nvSpPr>
          <p:cNvPr id="13" name="Espace réservé du texte 49">
            <a:extLst>
              <a:ext uri="{FF2B5EF4-FFF2-40B4-BE49-F238E27FC236}">
                <a16:creationId xmlns:a16="http://schemas.microsoft.com/office/drawing/2014/main" id="{68905890-EAEF-AD03-5D23-1FF52534FD33}"/>
              </a:ext>
            </a:extLst>
          </p:cNvPr>
          <p:cNvSpPr txBox="1">
            <a:spLocks/>
          </p:cNvSpPr>
          <p:nvPr/>
        </p:nvSpPr>
        <p:spPr>
          <a:xfrm>
            <a:off x="1974850" y="3395663"/>
            <a:ext cx="3144838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Method</a:t>
            </a:r>
            <a:endParaRPr lang="da-DK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Espace réservé du texte 50">
            <a:extLst>
              <a:ext uri="{FF2B5EF4-FFF2-40B4-BE49-F238E27FC236}">
                <a16:creationId xmlns:a16="http://schemas.microsoft.com/office/drawing/2014/main" id="{4ABB433B-4E87-B417-A623-0402F9496CDC}"/>
              </a:ext>
            </a:extLst>
          </p:cNvPr>
          <p:cNvSpPr txBox="1">
            <a:spLocks/>
          </p:cNvSpPr>
          <p:nvPr/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02</a:t>
            </a:r>
          </a:p>
        </p:txBody>
      </p:sp>
      <p:sp>
        <p:nvSpPr>
          <p:cNvPr id="15" name="Espace réservé du texte 74">
            <a:extLst>
              <a:ext uri="{FF2B5EF4-FFF2-40B4-BE49-F238E27FC236}">
                <a16:creationId xmlns:a16="http://schemas.microsoft.com/office/drawing/2014/main" id="{666D957D-795A-4840-B98E-D374004B8890}"/>
              </a:ext>
            </a:extLst>
          </p:cNvPr>
          <p:cNvSpPr txBox="1">
            <a:spLocks/>
          </p:cNvSpPr>
          <p:nvPr/>
        </p:nvSpPr>
        <p:spPr>
          <a:xfrm>
            <a:off x="1974850" y="4954143"/>
            <a:ext cx="3143250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Experiments</a:t>
            </a:r>
            <a:endParaRPr lang="da-DK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Espace réservé du texte 75">
            <a:extLst>
              <a:ext uri="{FF2B5EF4-FFF2-40B4-BE49-F238E27FC236}">
                <a16:creationId xmlns:a16="http://schemas.microsoft.com/office/drawing/2014/main" id="{56D34FFA-E4A9-166B-54F9-2E8D653DD099}"/>
              </a:ext>
            </a:extLst>
          </p:cNvPr>
          <p:cNvSpPr txBox="1">
            <a:spLocks/>
          </p:cNvSpPr>
          <p:nvPr/>
        </p:nvSpPr>
        <p:spPr>
          <a:xfrm>
            <a:off x="1974627" y="4569633"/>
            <a:ext cx="555775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03</a:t>
            </a:r>
          </a:p>
        </p:txBody>
      </p:sp>
      <p:sp>
        <p:nvSpPr>
          <p:cNvPr id="20" name="Titre 72">
            <a:extLst>
              <a:ext uri="{FF2B5EF4-FFF2-40B4-BE49-F238E27FC236}">
                <a16:creationId xmlns:a16="http://schemas.microsoft.com/office/drawing/2014/main" id="{8CAD2589-B200-F4D4-D9C9-BA35E35EF888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fr-FR">
                <a:solidFill>
                  <a:schemeClr val="bg1">
                    <a:lumMod val="85000"/>
                  </a:schemeClr>
                </a:solidFill>
              </a:rPr>
              <a:t>Agenda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F13460E-537F-5207-41E0-B8FC5B749A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748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F9891C-0E6A-5B82-10D1-EFC33A05C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D22FF4AA-BCB2-EAFD-BED2-A97BFC4F4ABE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C7B91B-BE49-2FA4-B914-6E23F98413A5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Morton ordering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BD38B-F3AD-178E-0578-333AC87E20F3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Order of points within each patch?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88692F92-EEEF-6620-5AD5-F7E89C2C4495}"/>
              </a:ext>
            </a:extLst>
          </p:cNvPr>
          <p:cNvGrpSpPr/>
          <p:nvPr/>
        </p:nvGrpSpPr>
        <p:grpSpPr>
          <a:xfrm>
            <a:off x="909847" y="3429000"/>
            <a:ext cx="10372306" cy="2700608"/>
            <a:chOff x="230853" y="2474707"/>
            <a:chExt cx="10372306" cy="2700608"/>
          </a:xfrm>
        </p:grpSpPr>
        <p:pic>
          <p:nvPicPr>
            <p:cNvPr id="6" name="Image 5" descr="Une image contenant texte, capture d’écran, Tracé, diagramme&#10;&#10;Le contenu généré par l’IA peut être incorrect.">
              <a:extLst>
                <a:ext uri="{FF2B5EF4-FFF2-40B4-BE49-F238E27FC236}">
                  <a16:creationId xmlns:a16="http://schemas.microsoft.com/office/drawing/2014/main" id="{0FD288F3-7F69-EACA-C17B-0F9A2FC85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1197" y="2474707"/>
              <a:ext cx="3421962" cy="2700608"/>
            </a:xfrm>
            <a:prstGeom prst="rect">
              <a:avLst/>
            </a:prstGeom>
          </p:spPr>
        </p:pic>
        <p:pic>
          <p:nvPicPr>
            <p:cNvPr id="8" name="Image 7" descr="Une image contenant texte, carte, diagramme, Tracé&#10;&#10;Le contenu généré par l’IA peut être incorrect.">
              <a:extLst>
                <a:ext uri="{FF2B5EF4-FFF2-40B4-BE49-F238E27FC236}">
                  <a16:creationId xmlns:a16="http://schemas.microsoft.com/office/drawing/2014/main" id="{26B1BECC-0C03-3EE2-F996-80864BB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1794" y="2474707"/>
              <a:ext cx="3350424" cy="2700608"/>
            </a:xfrm>
            <a:prstGeom prst="rect">
              <a:avLst/>
            </a:prstGeom>
          </p:spPr>
        </p:pic>
        <p:pic>
          <p:nvPicPr>
            <p:cNvPr id="10" name="Image 9" descr="Une image contenant texte, diagramme, Tracé, ligne&#10;&#10;Le contenu généré par l’IA peut être incorrect.">
              <a:extLst>
                <a:ext uri="{FF2B5EF4-FFF2-40B4-BE49-F238E27FC236}">
                  <a16:creationId xmlns:a16="http://schemas.microsoft.com/office/drawing/2014/main" id="{4729113A-46BE-DC7D-6096-ABBC6F8F7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853" y="2474707"/>
              <a:ext cx="3421962" cy="2700608"/>
            </a:xfrm>
            <a:prstGeom prst="rect">
              <a:avLst/>
            </a:prstGeom>
          </p:spPr>
        </p:pic>
      </p:grpSp>
      <p:pic>
        <p:nvPicPr>
          <p:cNvPr id="13" name="Image 12" descr="Une image contenant texte,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4B9A232F-4DF4-D27A-1EF4-F6B063BA3D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0638" y="385591"/>
            <a:ext cx="3001067" cy="2383540"/>
          </a:xfrm>
          <a:prstGeom prst="rect">
            <a:avLst/>
          </a:prstGeom>
        </p:spPr>
      </p:pic>
      <p:sp>
        <p:nvSpPr>
          <p:cNvPr id="24" name="Espace réservé du numéro de diapositive 23">
            <a:extLst>
              <a:ext uri="{FF2B5EF4-FFF2-40B4-BE49-F238E27FC236}">
                <a16:creationId xmlns:a16="http://schemas.microsoft.com/office/drawing/2014/main" id="{975D37FC-F2F9-E548-2D14-148E952BF3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0BA8D43-534A-43F2-051B-E52C746FC4ED}"/>
              </a:ext>
            </a:extLst>
          </p:cNvPr>
          <p:cNvSpPr txBox="1"/>
          <p:nvPr/>
        </p:nvSpPr>
        <p:spPr>
          <a:xfrm>
            <a:off x="8566184" y="2816266"/>
            <a:ext cx="20099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i="1" dirty="0">
                <a:solidFill>
                  <a:srgbClr val="D9D9D9"/>
                </a:solidFill>
              </a:rPr>
              <a:t>Tensile2d </a:t>
            </a:r>
            <a:r>
              <a:rPr lang="fr-FR" sz="1200" i="1" dirty="0" err="1">
                <a:solidFill>
                  <a:srgbClr val="D9D9D9"/>
                </a:solidFill>
              </a:rPr>
              <a:t>partitioned</a:t>
            </a:r>
            <a:r>
              <a:rPr lang="fr-FR" sz="1200" i="1" dirty="0">
                <a:solidFill>
                  <a:srgbClr val="D9D9D9"/>
                </a:solidFill>
              </a:rPr>
              <a:t> </a:t>
            </a:r>
            <a:r>
              <a:rPr lang="fr-FR" sz="1200" i="1" dirty="0" err="1">
                <a:solidFill>
                  <a:srgbClr val="D9D9D9"/>
                </a:solidFill>
              </a:rPr>
              <a:t>mesh</a:t>
            </a:r>
            <a:endParaRPr lang="fr-FR" sz="1200" i="1" dirty="0">
              <a:solidFill>
                <a:srgbClr val="D9D9D9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CAC15B8-48E1-10E0-02B1-79C2699638C4}"/>
              </a:ext>
            </a:extLst>
          </p:cNvPr>
          <p:cNvSpPr txBox="1"/>
          <p:nvPr/>
        </p:nvSpPr>
        <p:spPr>
          <a:xfrm>
            <a:off x="0" y="1817830"/>
            <a:ext cx="6189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Optimal Transport</a:t>
            </a:r>
          </a:p>
          <a:p>
            <a:r>
              <a:rPr lang="fr-FR" dirty="0">
                <a:solidFill>
                  <a:srgbClr val="FF0000"/>
                </a:solidFill>
              </a:rPr>
              <a:t>For clustering (</a:t>
            </a:r>
            <a:r>
              <a:rPr lang="fr-FR" dirty="0" err="1">
                <a:solidFill>
                  <a:srgbClr val="FF0000"/>
                </a:solidFill>
              </a:rPr>
              <a:t>assign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mesh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nodes</a:t>
            </a:r>
            <a:r>
              <a:rPr lang="fr-FR" dirty="0">
                <a:solidFill>
                  <a:srgbClr val="FF0000"/>
                </a:solidFill>
              </a:rPr>
              <a:t> to </a:t>
            </a:r>
            <a:r>
              <a:rPr lang="fr-FR" dirty="0" err="1">
                <a:solidFill>
                  <a:srgbClr val="FF0000"/>
                </a:solidFill>
              </a:rPr>
              <a:t>another’s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mesh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nodes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4BD311F-3BE7-8E11-0554-8A924C06E66B}"/>
              </a:ext>
            </a:extLst>
          </p:cNvPr>
          <p:cNvSpPr txBox="1"/>
          <p:nvPr/>
        </p:nvSpPr>
        <p:spPr>
          <a:xfrm>
            <a:off x="0" y="3039338"/>
            <a:ext cx="3892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Optimal Transport for </a:t>
            </a:r>
            <a:r>
              <a:rPr lang="fr-FR" dirty="0" err="1">
                <a:solidFill>
                  <a:srgbClr val="FF0000"/>
                </a:solidFill>
              </a:rPr>
              <a:t>node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ordering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96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2F6C7D-F35E-D177-FAA0-BED7233EF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AAA6A56E-335F-B43D-A926-D8586592633F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10DC2C-3304-D39E-09E4-A7DFEDD1F39A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Morton ordering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288F49-314E-8427-53A3-A158143982FD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Order of points within each patch ✅</a:t>
            </a: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580EBE56-B466-6DF1-9750-637228CC14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42897"/>
              </p:ext>
            </p:extLst>
          </p:nvPr>
        </p:nvGraphicFramePr>
        <p:xfrm>
          <a:off x="6152585" y="997744"/>
          <a:ext cx="4818741" cy="4693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41676">
                  <a:extLst>
                    <a:ext uri="{9D8B030D-6E8A-4147-A177-3AD203B41FA5}">
                      <a16:colId xmlns:a16="http://schemas.microsoft.com/office/drawing/2014/main" val="1778273184"/>
                    </a:ext>
                  </a:extLst>
                </a:gridCol>
                <a:gridCol w="1296608">
                  <a:extLst>
                    <a:ext uri="{9D8B030D-6E8A-4147-A177-3AD203B41FA5}">
                      <a16:colId xmlns:a16="http://schemas.microsoft.com/office/drawing/2014/main" val="2109775096"/>
                    </a:ext>
                  </a:extLst>
                </a:gridCol>
                <a:gridCol w="1480457">
                  <a:extLst>
                    <a:ext uri="{9D8B030D-6E8A-4147-A177-3AD203B41FA5}">
                      <a16:colId xmlns:a16="http://schemas.microsoft.com/office/drawing/2014/main" val="26902326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Parameter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Ordering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23415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Random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Morton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4702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U1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0.0254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0.0199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300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U2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0.0257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0.0233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986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Sig11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0.0555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0.0430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418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sig22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0.0282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0.0235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6912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sig12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0.0424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0.0356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137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 err="1">
                          <a:solidFill>
                            <a:srgbClr val="D9D9D9"/>
                          </a:solidFill>
                        </a:rPr>
                        <a:t>max_von_mises</a:t>
                      </a:r>
                      <a:endParaRPr lang="fr-FR" sz="2200" i="1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0.0186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0.0155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482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>
                          <a:solidFill>
                            <a:srgbClr val="D9D9D9"/>
                          </a:solidFill>
                        </a:rPr>
                        <a:t>max_U2_top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0.0327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0.0311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9858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>
                          <a:solidFill>
                            <a:srgbClr val="D9D9D9"/>
                          </a:solidFill>
                        </a:rPr>
                        <a:t>max_sig22_top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0.0029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0.0029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668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total_error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0.0290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0.0244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6646688"/>
                  </a:ext>
                </a:extLst>
              </a:tr>
            </a:tbl>
          </a:graphicData>
        </a:graphic>
      </p:graphicFrame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C81B3BB2-791E-B0F5-0169-7573CB103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00718"/>
              </p:ext>
            </p:extLst>
          </p:nvPr>
        </p:nvGraphicFramePr>
        <p:xfrm>
          <a:off x="805541" y="3125714"/>
          <a:ext cx="3546538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73269">
                  <a:extLst>
                    <a:ext uri="{9D8B030D-6E8A-4147-A177-3AD203B41FA5}">
                      <a16:colId xmlns:a16="http://schemas.microsoft.com/office/drawing/2014/main" val="3692356131"/>
                    </a:ext>
                  </a:extLst>
                </a:gridCol>
                <a:gridCol w="1773269">
                  <a:extLst>
                    <a:ext uri="{9D8B030D-6E8A-4147-A177-3AD203B41FA5}">
                      <a16:colId xmlns:a16="http://schemas.microsoft.com/office/drawing/2014/main" val="232472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Parameter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Value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517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Layers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8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5898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Latent </a:t>
                      </a:r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dim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512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4744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Dim </a:t>
                      </a:r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ff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256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9935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Activation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GeLU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6283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Patch size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10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6792788"/>
                  </a:ext>
                </a:extLst>
              </a:tr>
            </a:tbl>
          </a:graphicData>
        </a:graphic>
      </p:graphicFrame>
      <p:sp>
        <p:nvSpPr>
          <p:cNvPr id="13" name="ZoneTexte 12">
            <a:extLst>
              <a:ext uri="{FF2B5EF4-FFF2-40B4-BE49-F238E27FC236}">
                <a16:creationId xmlns:a16="http://schemas.microsoft.com/office/drawing/2014/main" id="{6920A8F4-7E0F-6E8D-C2EF-78C2EE657069}"/>
              </a:ext>
            </a:extLst>
          </p:cNvPr>
          <p:cNvSpPr txBox="1"/>
          <p:nvPr/>
        </p:nvSpPr>
        <p:spPr>
          <a:xfrm>
            <a:off x="1608833" y="5885269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 err="1">
                <a:solidFill>
                  <a:srgbClr val="D9D9D9"/>
                </a:solidFill>
              </a:rPr>
              <a:t>Hyperparameters</a:t>
            </a:r>
            <a:endParaRPr lang="fr-FR" i="1" dirty="0">
              <a:solidFill>
                <a:srgbClr val="D9D9D9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AFACDA0-1704-C51A-BDA6-79228C199CD3}"/>
              </a:ext>
            </a:extLst>
          </p:cNvPr>
          <p:cNvSpPr txBox="1"/>
          <p:nvPr/>
        </p:nvSpPr>
        <p:spPr>
          <a:xfrm>
            <a:off x="6939088" y="5891611"/>
            <a:ext cx="2998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rgbClr val="D9D9D9"/>
                </a:solidFill>
              </a:rPr>
              <a:t>Patch </a:t>
            </a:r>
            <a:r>
              <a:rPr lang="fr-FR" i="1" dirty="0" err="1">
                <a:solidFill>
                  <a:srgbClr val="D9D9D9"/>
                </a:solidFill>
              </a:rPr>
              <a:t>ordering</a:t>
            </a:r>
            <a:r>
              <a:rPr lang="fr-FR" i="1" dirty="0">
                <a:solidFill>
                  <a:srgbClr val="D9D9D9"/>
                </a:solidFill>
              </a:rPr>
              <a:t> </a:t>
            </a:r>
            <a:r>
              <a:rPr lang="fr-FR" i="1" dirty="0" err="1">
                <a:solidFill>
                  <a:srgbClr val="D9D9D9"/>
                </a:solidFill>
              </a:rPr>
              <a:t>results</a:t>
            </a:r>
            <a:r>
              <a:rPr lang="fr-FR" i="1" dirty="0">
                <a:solidFill>
                  <a:srgbClr val="D9D9D9"/>
                </a:solidFill>
              </a:rPr>
              <a:t>: -15%</a:t>
            </a:r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E7ED25CE-6593-A2A9-F288-714BB92195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157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26ECA8-00D3-A729-5572-39DBD009B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9488D518-4BBB-65DB-2CEC-02C106110388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14" name="Picture 13" descr="A diagram of a structure&#10;&#10;AI-generated content may be incorrect.">
            <a:extLst>
              <a:ext uri="{FF2B5EF4-FFF2-40B4-BE49-F238E27FC236}">
                <a16:creationId xmlns:a16="http://schemas.microsoft.com/office/drawing/2014/main" id="{51C725A0-BA20-05DD-3E4B-FE620EA1D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243" y="1577361"/>
            <a:ext cx="8633514" cy="467199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1BFFDBB-7A0D-170F-4988-9B1FB31A2F7D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466379-3BD6-1615-7EA6-DE4A6FDAA65C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Cross-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partitioning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01C0A64-7203-3EEB-EB9C-B181F17A4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0CF66B-D72E-0FCE-7A70-F0A4B0A90155}"/>
              </a:ext>
            </a:extLst>
          </p:cNvPr>
          <p:cNvSpPr/>
          <p:nvPr/>
        </p:nvSpPr>
        <p:spPr>
          <a:xfrm>
            <a:off x="8528050" y="5203825"/>
            <a:ext cx="1327150" cy="174625"/>
          </a:xfrm>
          <a:prstGeom prst="rect">
            <a:avLst/>
          </a:prstGeom>
          <a:solidFill>
            <a:srgbClr val="1920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562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1E2739-2355-55FB-9BC8-DF53B7060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E9775573-075D-4BB2-EDE6-9193EC6C305C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15" name="Picture 14" descr="A diagram of a diagram of a diagram of a diagram of a diagram of a diagram of a diagram of a diagram of a diagram of a diagram of a diagram of a diagram of a diagram of&#10;&#10;AI-generated content may be incorrect.">
            <a:extLst>
              <a:ext uri="{FF2B5EF4-FFF2-40B4-BE49-F238E27FC236}">
                <a16:creationId xmlns:a16="http://schemas.microsoft.com/office/drawing/2014/main" id="{8C21EFE4-9C6F-CFB6-42ED-95E5B530A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75" y="1906906"/>
            <a:ext cx="8324850" cy="39933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8354A7-7C20-2165-AF1F-92D092B0EDE2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50DD0-97EE-B4E3-E473-12871BA8AB7E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Cross-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partitioning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93731C3-48B1-81F8-2141-00598D65B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3AD60D-45F2-8D6C-8862-49238F72095B}"/>
              </a:ext>
            </a:extLst>
          </p:cNvPr>
          <p:cNvSpPr/>
          <p:nvPr/>
        </p:nvSpPr>
        <p:spPr>
          <a:xfrm>
            <a:off x="3705225" y="2876550"/>
            <a:ext cx="1557338" cy="285750"/>
          </a:xfrm>
          <a:prstGeom prst="rect">
            <a:avLst/>
          </a:prstGeom>
          <a:solidFill>
            <a:srgbClr val="131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EB3FD9-6359-9CEA-784C-0A746C494FC6}"/>
              </a:ext>
            </a:extLst>
          </p:cNvPr>
          <p:cNvSpPr/>
          <p:nvPr/>
        </p:nvSpPr>
        <p:spPr>
          <a:xfrm>
            <a:off x="1933575" y="2921794"/>
            <a:ext cx="1557338" cy="156685"/>
          </a:xfrm>
          <a:prstGeom prst="rect">
            <a:avLst/>
          </a:prstGeom>
          <a:solidFill>
            <a:srgbClr val="11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FA3E62-5892-6E45-2492-CF76FB7051B0}"/>
              </a:ext>
            </a:extLst>
          </p:cNvPr>
          <p:cNvSpPr/>
          <p:nvPr/>
        </p:nvSpPr>
        <p:spPr>
          <a:xfrm>
            <a:off x="2093595" y="4578666"/>
            <a:ext cx="1557338" cy="195740"/>
          </a:xfrm>
          <a:prstGeom prst="rect">
            <a:avLst/>
          </a:prstGeom>
          <a:solidFill>
            <a:srgbClr val="191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00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73773A-6291-BA57-53E4-EEE575947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B48B001C-45AE-BF85-8FB2-8082008A0A40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D3F9A4-2B8A-AFEE-9E3C-20202D1B1327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FA9F0A-270D-9D18-4034-D0B8FC2B3DBA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Cross-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partitioning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✅</a:t>
            </a:r>
            <a:endParaRPr lang="fr-FR" b="1" dirty="0">
              <a:solidFill>
                <a:srgbClr val="D9D9D9"/>
              </a:solidFill>
              <a:latin typeface="Segoe UI (Body)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36E6D5B-0800-D554-DEB2-D2B928EA9A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24</a:t>
            </a:fld>
            <a:endParaRPr lang="en-GB" dirty="0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03D883FA-3EB1-832F-8F05-163A974BC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234334"/>
              </p:ext>
            </p:extLst>
          </p:nvPr>
        </p:nvGraphicFramePr>
        <p:xfrm>
          <a:off x="6152585" y="997744"/>
          <a:ext cx="4818741" cy="4693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41676">
                  <a:extLst>
                    <a:ext uri="{9D8B030D-6E8A-4147-A177-3AD203B41FA5}">
                      <a16:colId xmlns:a16="http://schemas.microsoft.com/office/drawing/2014/main" val="1778273184"/>
                    </a:ext>
                  </a:extLst>
                </a:gridCol>
                <a:gridCol w="1296608">
                  <a:extLst>
                    <a:ext uri="{9D8B030D-6E8A-4147-A177-3AD203B41FA5}">
                      <a16:colId xmlns:a16="http://schemas.microsoft.com/office/drawing/2014/main" val="2109775096"/>
                    </a:ext>
                  </a:extLst>
                </a:gridCol>
                <a:gridCol w="1480457">
                  <a:extLst>
                    <a:ext uri="{9D8B030D-6E8A-4147-A177-3AD203B41FA5}">
                      <a16:colId xmlns:a16="http://schemas.microsoft.com/office/drawing/2014/main" val="26902326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Parameter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Method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23415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Baseline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MMVT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4702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U1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0.0255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0.0168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300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U2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0.0257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0.0176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986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Sig11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0.0555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0.0412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418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sig22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0.0282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0.0209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6912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sig12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0.0424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0.0315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137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 err="1">
                          <a:solidFill>
                            <a:srgbClr val="D9D9D9"/>
                          </a:solidFill>
                        </a:rPr>
                        <a:t>max_von_mises</a:t>
                      </a:r>
                      <a:endParaRPr lang="fr-FR" sz="2200" i="1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0.0186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0.0148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482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>
                          <a:solidFill>
                            <a:srgbClr val="D9D9D9"/>
                          </a:solidFill>
                        </a:rPr>
                        <a:t>max_U2_top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0.0327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0.0180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9858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>
                          <a:solidFill>
                            <a:srgbClr val="D9D9D9"/>
                          </a:solidFill>
                        </a:rPr>
                        <a:t>max_sig22_top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0.0029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0.0023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668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total_error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0.0290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6646688"/>
                  </a:ext>
                </a:extLst>
              </a:tr>
            </a:tbl>
          </a:graphicData>
        </a:graphic>
      </p:graphicFrame>
      <p:sp>
        <p:nvSpPr>
          <p:cNvPr id="4" name="ZoneTexte 3">
            <a:extLst>
              <a:ext uri="{FF2B5EF4-FFF2-40B4-BE49-F238E27FC236}">
                <a16:creationId xmlns:a16="http://schemas.microsoft.com/office/drawing/2014/main" id="{851BEA79-8B69-4B52-9E20-BFAB65097676}"/>
              </a:ext>
            </a:extLst>
          </p:cNvPr>
          <p:cNvSpPr txBox="1"/>
          <p:nvPr/>
        </p:nvSpPr>
        <p:spPr>
          <a:xfrm>
            <a:off x="7470823" y="5871052"/>
            <a:ext cx="2182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rgbClr val="D9D9D9"/>
                </a:solidFill>
              </a:rPr>
              <a:t>MMVT </a:t>
            </a:r>
            <a:r>
              <a:rPr lang="fr-FR" i="1" dirty="0" err="1">
                <a:solidFill>
                  <a:srgbClr val="D9D9D9"/>
                </a:solidFill>
              </a:rPr>
              <a:t>results</a:t>
            </a:r>
            <a:r>
              <a:rPr lang="fr-FR" i="1" dirty="0">
                <a:solidFill>
                  <a:srgbClr val="D9D9D9"/>
                </a:solidFill>
              </a:rPr>
              <a:t>: -30%</a:t>
            </a:r>
          </a:p>
        </p:txBody>
      </p:sp>
    </p:spTree>
    <p:extLst>
      <p:ext uri="{BB962C8B-B14F-4D97-AF65-F5344CB8AC3E}">
        <p14:creationId xmlns:p14="http://schemas.microsoft.com/office/powerpoint/2010/main" val="313585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C1426B-CD44-C382-C7A3-962914DA4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2F69DBF0-27ED-A306-6523-CC19088E4B52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D389BEB5-74EE-4F35-7482-750C2F15276E}"/>
              </a:ext>
            </a:extLst>
          </p:cNvPr>
          <p:cNvSpPr txBox="1"/>
          <p:nvPr/>
        </p:nvSpPr>
        <p:spPr>
          <a:xfrm>
            <a:off x="556182" y="1323618"/>
            <a:ext cx="105690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D9D9D9"/>
                </a:solidFill>
              </a:rPr>
              <a:t>Patch </a:t>
            </a:r>
            <a:r>
              <a:rPr lang="fr-FR" dirty="0" err="1">
                <a:solidFill>
                  <a:srgbClr val="D9D9D9"/>
                </a:solidFill>
              </a:rPr>
              <a:t>regularity</a:t>
            </a:r>
            <a:endParaRPr lang="fr-FR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 err="1">
                <a:solidFill>
                  <a:srgbClr val="D9D9D9"/>
                </a:solidFill>
              </a:rPr>
              <a:t>Order</a:t>
            </a:r>
            <a:r>
              <a:rPr lang="fr-FR" dirty="0">
                <a:solidFill>
                  <a:srgbClr val="D9D9D9"/>
                </a:solidFill>
              </a:rPr>
              <a:t> of </a:t>
            </a:r>
            <a:r>
              <a:rPr lang="fr-FR" dirty="0" err="1">
                <a:solidFill>
                  <a:srgbClr val="D9D9D9"/>
                </a:solidFill>
              </a:rPr>
              <a:t>nodes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within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each</a:t>
            </a:r>
            <a:r>
              <a:rPr lang="fr-FR" dirty="0">
                <a:solidFill>
                  <a:srgbClr val="D9D9D9"/>
                </a:solidFill>
              </a:rPr>
              <a:t> patch 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✅</a:t>
            </a:r>
            <a:endParaRPr lang="fr-FR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D9D9D9"/>
                </a:solidFill>
              </a:rPr>
              <a:t>Cross-</a:t>
            </a:r>
            <a:r>
              <a:rPr lang="fr-FR" dirty="0" err="1">
                <a:solidFill>
                  <a:srgbClr val="D9D9D9"/>
                </a:solidFill>
              </a:rPr>
              <a:t>sample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partitioning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consisitency</a:t>
            </a:r>
            <a:r>
              <a:rPr lang="fr-FR" dirty="0">
                <a:solidFill>
                  <a:srgbClr val="D9D9D9"/>
                </a:solidFill>
              </a:rPr>
              <a:t> (relative position of patches) 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✅</a:t>
            </a:r>
            <a:endParaRPr lang="fr-FR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D9D9D9"/>
                </a:solidFill>
              </a:rPr>
              <a:t>Shape of patches 🤔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D9D9D9"/>
                </a:solidFill>
              </a:rPr>
              <a:t>Positional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encoding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b="1" dirty="0">
                <a:solidFill>
                  <a:srgbClr val="569CD6"/>
                </a:solidFill>
                <a:latin typeface="Segoe UI (Body)"/>
              </a:rPr>
              <a:t>❌ </a:t>
            </a:r>
            <a:r>
              <a:rPr lang="fr-FR" b="1" dirty="0">
                <a:solidFill>
                  <a:srgbClr val="FF0000"/>
                </a:solidFill>
                <a:latin typeface="Segoe UI (Body)"/>
              </a:rPr>
              <a:t>on </a:t>
            </a:r>
            <a:r>
              <a:rPr lang="fr-FR" b="1" dirty="0" err="1">
                <a:solidFill>
                  <a:srgbClr val="FF0000"/>
                </a:solidFill>
                <a:latin typeface="Segoe UI (Body)"/>
              </a:rPr>
              <a:t>this</a:t>
            </a:r>
            <a:r>
              <a:rPr lang="fr-FR" b="1" dirty="0">
                <a:solidFill>
                  <a:srgbClr val="FF0000"/>
                </a:solidFill>
                <a:latin typeface="Segoe UI (Body)"/>
              </a:rPr>
              <a:t> simple test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6CB89078-1695-C09B-B74A-F5273A7CBDA5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Results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1EB3FE4-EDC0-F5C5-4406-E36EACBABF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25</a:t>
            </a:fld>
            <a:endParaRPr lang="en-GB" dirty="0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8EC576DC-221B-49B4-030F-7361D3F7044F}"/>
              </a:ext>
            </a:extLst>
          </p:cNvPr>
          <p:cNvSpPr txBox="1"/>
          <p:nvPr/>
        </p:nvSpPr>
        <p:spPr>
          <a:xfrm>
            <a:off x="556182" y="3537363"/>
            <a:ext cx="10569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D9D9D9"/>
                </a:solidFill>
              </a:rPr>
              <a:t>Decoder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improvement</a:t>
            </a:r>
            <a:endParaRPr lang="fr-FR" dirty="0">
              <a:solidFill>
                <a:srgbClr val="D9D9D9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D9D9D9"/>
                </a:solidFill>
              </a:rPr>
              <a:t>Morphing of patches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FF0000"/>
                </a:solidFill>
              </a:rPr>
              <a:t>Further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testing</a:t>
            </a:r>
            <a:r>
              <a:rPr lang="fr-FR" dirty="0">
                <a:solidFill>
                  <a:srgbClr val="FF0000"/>
                </a:solidFill>
              </a:rPr>
              <a:t> the </a:t>
            </a:r>
            <a:r>
              <a:rPr lang="fr-FR" dirty="0" err="1">
                <a:solidFill>
                  <a:srgbClr val="FF0000"/>
                </a:solidFill>
              </a:rPr>
              <a:t>effects</a:t>
            </a:r>
            <a:r>
              <a:rPr lang="fr-FR" dirty="0">
                <a:solidFill>
                  <a:srgbClr val="FF0000"/>
                </a:solidFill>
              </a:rPr>
              <a:t> of PE on more </a:t>
            </a:r>
            <a:r>
              <a:rPr lang="fr-FR" dirty="0" err="1">
                <a:solidFill>
                  <a:srgbClr val="FF0000"/>
                </a:solidFill>
              </a:rPr>
              <a:t>complex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problems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95DEFD54-228A-B546-2959-859710EA1715}"/>
              </a:ext>
            </a:extLst>
          </p:cNvPr>
          <p:cNvSpPr txBox="1"/>
          <p:nvPr/>
        </p:nvSpPr>
        <p:spPr>
          <a:xfrm>
            <a:off x="308792" y="3171512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To be continued…</a:t>
            </a:r>
          </a:p>
        </p:txBody>
      </p:sp>
    </p:spTree>
    <p:extLst>
      <p:ext uri="{BB962C8B-B14F-4D97-AF65-F5344CB8AC3E}">
        <p14:creationId xmlns:p14="http://schemas.microsoft.com/office/powerpoint/2010/main" val="146605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2201F4-E1C3-9B7A-30DE-6DAF436F2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A toy robot with a black background&#10;&#10;AI-generated content may be incorrect.">
            <a:extLst>
              <a:ext uri="{FF2B5EF4-FFF2-40B4-BE49-F238E27FC236}">
                <a16:creationId xmlns:a16="http://schemas.microsoft.com/office/drawing/2014/main" id="{7493C32F-6048-07CA-7D02-7CF617264E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7387">
            <a:off x="-1814660" y="1205957"/>
            <a:ext cx="3629319" cy="54439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E0EE046-52E8-CC40-D205-24AAA94E53A8}"/>
              </a:ext>
            </a:extLst>
          </p:cNvPr>
          <p:cNvSpPr/>
          <p:nvPr/>
        </p:nvSpPr>
        <p:spPr>
          <a:xfrm>
            <a:off x="4250453" y="2272629"/>
            <a:ext cx="3758083" cy="2178300"/>
          </a:xfrm>
          <a:prstGeom prst="rect">
            <a:avLst/>
          </a:prstGeom>
          <a:solidFill>
            <a:srgbClr val="0D1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9C53DA1-6B5E-0BE4-6A05-DF87F23A595E}"/>
              </a:ext>
            </a:extLst>
          </p:cNvPr>
          <p:cNvSpPr txBox="1"/>
          <p:nvPr/>
        </p:nvSpPr>
        <p:spPr>
          <a:xfrm>
            <a:off x="4150477" y="2628781"/>
            <a:ext cx="389104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5400" b="1" dirty="0">
                <a:solidFill>
                  <a:schemeClr val="bg1"/>
                </a:solidFill>
                <a:latin typeface="72 Condensed" panose="020B0506030000000003" pitchFamily="34" charset="0"/>
                <a:cs typeface="72 Condensed" panose="020B0506030000000003" pitchFamily="34" charset="0"/>
              </a:rPr>
              <a:t>POWERED BY </a:t>
            </a:r>
            <a:r>
              <a:rPr lang="fr-FR" sz="4400" b="1" dirty="0">
                <a:solidFill>
                  <a:schemeClr val="bg1"/>
                </a:solidFill>
                <a:latin typeface="72 Condensed" panose="020B0506030000000003" pitchFamily="34" charset="0"/>
                <a:cs typeface="72 Condensed" panose="020B0506030000000003" pitchFamily="34" charset="0"/>
              </a:rPr>
              <a:t>TRANSFORMERS</a:t>
            </a:r>
            <a:endParaRPr lang="fr-FR" sz="4000" b="1" dirty="0">
              <a:solidFill>
                <a:schemeClr val="bg1"/>
              </a:solidFill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43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Problem statement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3600A8-BFFD-52CB-E159-0BFDFCC10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865" y="1168287"/>
            <a:ext cx="6900270" cy="374842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C6EC3F0-97E5-F28C-6EF4-4D14A300C9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9D3066-DB46-E77A-0E7C-61CCBF12EF68}"/>
              </a:ext>
            </a:extLst>
          </p:cNvPr>
          <p:cNvSpPr txBox="1"/>
          <p:nvPr/>
        </p:nvSpPr>
        <p:spPr>
          <a:xfrm>
            <a:off x="395640" y="5148232"/>
            <a:ext cx="105690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solidFill>
                  <a:srgbClr val="D9D9D9"/>
                </a:solidFill>
              </a:rPr>
              <a:t>Design (</a:t>
            </a:r>
            <a:r>
              <a:rPr lang="fr-FR" sz="1600" dirty="0" err="1">
                <a:solidFill>
                  <a:srgbClr val="D9D9D9"/>
                </a:solidFill>
              </a:rPr>
              <a:t>Aerodynamic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shape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optimization</a:t>
            </a:r>
            <a:r>
              <a:rPr lang="fr-FR" sz="1600" dirty="0">
                <a:solidFill>
                  <a:srgbClr val="D9D9D9"/>
                </a:solidFill>
              </a:rPr>
              <a:t>…)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 err="1">
                <a:solidFill>
                  <a:srgbClr val="D9D9D9"/>
                </a:solidFill>
              </a:rPr>
              <a:t>Analysis</a:t>
            </a:r>
            <a:endParaRPr lang="fr-FR" sz="1600" dirty="0">
              <a:solidFill>
                <a:srgbClr val="D9D9D9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solidFill>
                  <a:srgbClr val="D9D9D9"/>
                </a:solidFill>
              </a:rPr>
              <a:t>Surveillance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9177041C-B03E-310D-1A54-EB1A6415A9EE}"/>
              </a:ext>
            </a:extLst>
          </p:cNvPr>
          <p:cNvSpPr txBox="1"/>
          <p:nvPr/>
        </p:nvSpPr>
        <p:spPr>
          <a:xfrm>
            <a:off x="308792" y="4927827"/>
            <a:ext cx="8253166" cy="27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600" b="1" dirty="0">
                <a:solidFill>
                  <a:srgbClr val="D9D9D9"/>
                </a:solidFill>
                <a:latin typeface="Segoe UI (Body)"/>
              </a:rPr>
              <a:t>Safran </a:t>
            </a:r>
            <a:r>
              <a:rPr lang="en-US" sz="1600" b="1" dirty="0" err="1">
                <a:solidFill>
                  <a:srgbClr val="D9D9D9"/>
                </a:solidFill>
                <a:latin typeface="Segoe UI (Body)"/>
              </a:rPr>
              <a:t>usecase</a:t>
            </a:r>
            <a:endParaRPr lang="en-US" sz="1600" b="1" dirty="0">
              <a:solidFill>
                <a:srgbClr val="D9D9D9"/>
              </a:solidFill>
              <a:latin typeface="Segoe U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990739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6" name="Picture 5" descr="A diagram of a model&#10;&#10;AI-generated content may be incorrect.">
            <a:extLst>
              <a:ext uri="{FF2B5EF4-FFF2-40B4-BE49-F238E27FC236}">
                <a16:creationId xmlns:a16="http://schemas.microsoft.com/office/drawing/2014/main" id="{92978989-6C72-D45E-E146-2C36B4E08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865" y="1168287"/>
            <a:ext cx="6900270" cy="374842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5934788-D4B9-F9C0-C5A0-28A1BCE27C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202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7DEEB6-04CC-45FE-2BFA-FB3F5CFCD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9DF2C60E-E517-3205-962C-71640E6BCEE4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Evaluation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CF95FD79-16B3-F859-30F0-30BD1268F3E6}"/>
              </a:ext>
            </a:extLst>
          </p:cNvPr>
          <p:cNvGrpSpPr/>
          <p:nvPr/>
        </p:nvGrpSpPr>
        <p:grpSpPr>
          <a:xfrm>
            <a:off x="308792" y="2209855"/>
            <a:ext cx="4968240" cy="1615930"/>
            <a:chOff x="143692" y="2582711"/>
            <a:chExt cx="4968240" cy="1615930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C9128FBE-11D7-8BE4-9F10-2FDEF8D14B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677" y="2582711"/>
              <a:ext cx="3684270" cy="424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>
              <a:extLst>
                <a:ext uri="{FF2B5EF4-FFF2-40B4-BE49-F238E27FC236}">
                  <a16:creationId xmlns:a16="http://schemas.microsoft.com/office/drawing/2014/main" id="{900D1489-0085-09F1-252D-FBB60094DB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677" y="3129827"/>
              <a:ext cx="3448050" cy="3448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>
              <a:extLst>
                <a:ext uri="{FF2B5EF4-FFF2-40B4-BE49-F238E27FC236}">
                  <a16:creationId xmlns:a16="http://schemas.microsoft.com/office/drawing/2014/main" id="{B0E7B452-2E2E-62CA-2B7C-48F4E7A054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3692" y="3630951"/>
              <a:ext cx="4968240" cy="5676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6829592-FB18-AA83-F8C3-50BB3008C27E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PLAID Benchmark</a:t>
            </a:r>
          </a:p>
        </p:txBody>
      </p:sp>
      <p:pic>
        <p:nvPicPr>
          <p:cNvPr id="7" name="Image 6" descr="Une image contenant texte, capture d’écran, graphisme, Caractère coloré&#10;&#10;Le contenu généré par l’IA peut être incorrect.">
            <a:extLst>
              <a:ext uri="{FF2B5EF4-FFF2-40B4-BE49-F238E27FC236}">
                <a16:creationId xmlns:a16="http://schemas.microsoft.com/office/drawing/2014/main" id="{C79F679E-376E-49DE-3935-62332CCA0B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644" y="739532"/>
            <a:ext cx="6519664" cy="5167485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14F8A6-5127-60E0-2E88-2D3F2EFA9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6" name="Titre 8">
            <a:extLst>
              <a:ext uri="{FF2B5EF4-FFF2-40B4-BE49-F238E27FC236}">
                <a16:creationId xmlns:a16="http://schemas.microsoft.com/office/drawing/2014/main" id="{3DC086BB-C9D0-B990-D0E7-9CD616A134F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02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4DF2D3-A6BC-47C3-B76B-7A88F36FD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705" y="5223958"/>
            <a:ext cx="8060270" cy="893418"/>
          </a:xfrm>
          <a:prstGeom prst="rect">
            <a:avLst/>
          </a:prstGeom>
        </p:spPr>
      </p:pic>
      <p:pic>
        <p:nvPicPr>
          <p:cNvPr id="3" name="Picture 2" descr="A network with many circles and lines&#10;&#10;AI-generated content may be incorrect.">
            <a:extLst>
              <a:ext uri="{FF2B5EF4-FFF2-40B4-BE49-F238E27FC236}">
                <a16:creationId xmlns:a16="http://schemas.microsoft.com/office/drawing/2014/main" id="{09DAC624-0371-55B1-136E-FB4AAB7C67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161" y="1001913"/>
            <a:ext cx="6047358" cy="3996924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1AD10D-3C69-EDF5-793F-F33EA863CE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430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66D30F-2390-2690-B2B6-52055B96590C}"/>
              </a:ext>
            </a:extLst>
          </p:cNvPr>
          <p:cNvGrpSpPr/>
          <p:nvPr/>
        </p:nvGrpSpPr>
        <p:grpSpPr>
          <a:xfrm>
            <a:off x="1728788" y="1953641"/>
            <a:ext cx="8734425" cy="2482866"/>
            <a:chOff x="1484644" y="1953641"/>
            <a:chExt cx="8734425" cy="248286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7AAE293-D6BE-E380-3E85-47517E2E8F95}"/>
                </a:ext>
              </a:extLst>
            </p:cNvPr>
            <p:cNvGrpSpPr/>
            <p:nvPr/>
          </p:nvGrpSpPr>
          <p:grpSpPr>
            <a:xfrm>
              <a:off x="1484644" y="2138306"/>
              <a:ext cx="2428875" cy="2298201"/>
              <a:chOff x="1523351" y="1478409"/>
              <a:chExt cx="2428875" cy="2298201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1AB7C54-891B-4450-849F-0EA8084FD8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31" r="8041"/>
              <a:stretch>
                <a:fillRect/>
              </a:stretch>
            </p:blipFill>
            <p:spPr>
              <a:xfrm>
                <a:off x="1523351" y="1478409"/>
                <a:ext cx="2428875" cy="1787648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133D57B-5AFB-1A0B-BCB7-9E498E55D4DC}"/>
                  </a:ext>
                </a:extLst>
              </p:cNvPr>
              <p:cNvSpPr txBox="1"/>
              <p:nvPr/>
            </p:nvSpPr>
            <p:spPr>
              <a:xfrm>
                <a:off x="2517142" y="3407278"/>
                <a:ext cx="6687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RNN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7DA4B36-9AF6-D44A-6793-07ED9FE5BB86}"/>
                </a:ext>
              </a:extLst>
            </p:cNvPr>
            <p:cNvGrpSpPr/>
            <p:nvPr/>
          </p:nvGrpSpPr>
          <p:grpSpPr>
            <a:xfrm>
              <a:off x="4746003" y="1953641"/>
              <a:ext cx="2221232" cy="2482866"/>
              <a:chOff x="4187189" y="1315466"/>
              <a:chExt cx="2221232" cy="2482866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CAA5854-DC5F-4188-9AF1-7B892565D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87189" y="1315466"/>
                <a:ext cx="2221232" cy="2113534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F75E403-1FAF-8CF1-AAFC-8465544CBCDB}"/>
                  </a:ext>
                </a:extLst>
              </p:cNvPr>
              <p:cNvSpPr txBox="1"/>
              <p:nvPr/>
            </p:nvSpPr>
            <p:spPr>
              <a:xfrm>
                <a:off x="4961014" y="3429000"/>
                <a:ext cx="6735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CNN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D91D2A-1331-5E62-C262-032DDD79C43E}"/>
                </a:ext>
              </a:extLst>
            </p:cNvPr>
            <p:cNvGrpSpPr/>
            <p:nvPr/>
          </p:nvGrpSpPr>
          <p:grpSpPr>
            <a:xfrm>
              <a:off x="7799719" y="2235132"/>
              <a:ext cx="2419350" cy="2201375"/>
              <a:chOff x="6694171" y="1575235"/>
              <a:chExt cx="2419350" cy="2201375"/>
            </a:xfrm>
          </p:grpSpPr>
          <p:pic>
            <p:nvPicPr>
              <p:cNvPr id="3" name="Picture 2" descr="A diagram of a network&#10;&#10;AI-generated content may be incorrect.">
                <a:extLst>
                  <a:ext uri="{FF2B5EF4-FFF2-40B4-BE49-F238E27FC236}">
                    <a16:creationId xmlns:a16="http://schemas.microsoft.com/office/drawing/2014/main" id="{256120E6-5F79-9629-27F8-460D2185FC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94171" y="1575235"/>
                <a:ext cx="2419350" cy="1593996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9E97BBE-1985-4CDD-46F6-C9CFE5F27CD6}"/>
                  </a:ext>
                </a:extLst>
              </p:cNvPr>
              <p:cNvSpPr txBox="1"/>
              <p:nvPr/>
            </p:nvSpPr>
            <p:spPr>
              <a:xfrm>
                <a:off x="7559040" y="3407278"/>
                <a:ext cx="6896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GNN</a:t>
                </a:r>
              </a:p>
            </p:txBody>
          </p:sp>
        </p:grp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F44B3DC-B535-04F4-F16E-0A1FBDA0E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737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94F81E-2701-4B13-4B83-FF85607FA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A459E60B-ACF0-8D22-8C21-0FCC523AA003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transformer&#10;&#10;AI-generated content may be incorrect.">
            <a:extLst>
              <a:ext uri="{FF2B5EF4-FFF2-40B4-BE49-F238E27FC236}">
                <a16:creationId xmlns:a16="http://schemas.microsoft.com/office/drawing/2014/main" id="{57E90545-AF8F-8022-A003-C1186EB41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93" y="751771"/>
            <a:ext cx="6375281" cy="5561807"/>
          </a:xfrm>
          <a:prstGeom prst="rect">
            <a:avLst/>
          </a:prstGeom>
        </p:spPr>
      </p:pic>
      <p:pic>
        <p:nvPicPr>
          <p:cNvPr id="5" name="Picture 4" descr="A toy robot with a black background&#10;&#10;AI-generated content may be incorrect.">
            <a:extLst>
              <a:ext uri="{FF2B5EF4-FFF2-40B4-BE49-F238E27FC236}">
                <a16:creationId xmlns:a16="http://schemas.microsoft.com/office/drawing/2014/main" id="{B28DFDA4-1F90-6A73-C9CD-9EF166DE95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988" y="554682"/>
            <a:ext cx="3629319" cy="5443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88D25B-8E9B-FE6F-4CD3-0D5E2A64A832}"/>
              </a:ext>
            </a:extLst>
          </p:cNvPr>
          <p:cNvSpPr txBox="1"/>
          <p:nvPr/>
        </p:nvSpPr>
        <p:spPr>
          <a:xfrm>
            <a:off x="7248742" y="5844619"/>
            <a:ext cx="42901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i="1" dirty="0">
                <a:solidFill>
                  <a:srgbClr val="D9D9D9"/>
                </a:solidFill>
              </a:rPr>
              <a:t>Transformer </a:t>
            </a:r>
            <a:r>
              <a:rPr lang="fr-FR" sz="1100" i="1" dirty="0" err="1">
                <a:solidFill>
                  <a:srgbClr val="D9D9D9"/>
                </a:solidFill>
              </a:rPr>
              <a:t>generated</a:t>
            </a:r>
            <a:r>
              <a:rPr lang="fr-FR" sz="1100" i="1" dirty="0">
                <a:solidFill>
                  <a:srgbClr val="D9D9D9"/>
                </a:solidFill>
              </a:rPr>
              <a:t> by a transformer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62BACFC-4E84-0652-3B2A-EE5A1F9506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62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C2052A-7B44-0FBA-F190-78A435E94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22056962-DF15-54CE-02A4-8F2BD9E4D082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A09B62D-3EF1-DD07-0DDC-5F47DB88D82E}"/>
              </a:ext>
            </a:extLst>
          </p:cNvPr>
          <p:cNvGrpSpPr/>
          <p:nvPr/>
        </p:nvGrpSpPr>
        <p:grpSpPr>
          <a:xfrm>
            <a:off x="2148840" y="1394662"/>
            <a:ext cx="7894320" cy="2447999"/>
            <a:chOff x="2148840" y="1108406"/>
            <a:chExt cx="7894320" cy="2447999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428FA01-55AE-993C-A27B-5B47C1E39A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2148840" y="1108406"/>
              <a:ext cx="7894320" cy="666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9C9B47C2-99ED-E01F-987E-868ED60127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171825" y="1909771"/>
              <a:ext cx="5848350" cy="781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DB5B2E-B778-37C3-CE81-F279EFAC03B6}"/>
                </a:ext>
              </a:extLst>
            </p:cNvPr>
            <p:cNvGrpSpPr/>
            <p:nvPr/>
          </p:nvGrpSpPr>
          <p:grpSpPr>
            <a:xfrm>
              <a:off x="5204233" y="2776327"/>
              <a:ext cx="1764679" cy="780078"/>
              <a:chOff x="3957833" y="3267550"/>
              <a:chExt cx="1764679" cy="780078"/>
            </a:xfrm>
          </p:grpSpPr>
          <p:pic>
            <p:nvPicPr>
              <p:cNvPr id="1030" name="Picture 6">
                <a:extLst>
                  <a:ext uri="{FF2B5EF4-FFF2-40B4-BE49-F238E27FC236}">
                    <a16:creationId xmlns:a16="http://schemas.microsoft.com/office/drawing/2014/main" id="{F50FE8BA-F727-6694-4A76-442EF22845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4385202" y="3267550"/>
                <a:ext cx="1337310" cy="3467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6" name="Picture 12">
                <a:extLst>
                  <a:ext uri="{FF2B5EF4-FFF2-40B4-BE49-F238E27FC236}">
                    <a16:creationId xmlns:a16="http://schemas.microsoft.com/office/drawing/2014/main" id="{C521B487-FB25-D68C-DBB2-A6C01DA8246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957833" y="3700918"/>
                <a:ext cx="1695450" cy="3467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0ACAC02-17D9-3E6B-8341-C73EE7395176}"/>
              </a:ext>
            </a:extLst>
          </p:cNvPr>
          <p:cNvSpPr txBox="1"/>
          <p:nvPr/>
        </p:nvSpPr>
        <p:spPr>
          <a:xfrm>
            <a:off x="308792" y="957767"/>
            <a:ext cx="1443808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Attention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6870A0-404B-41FA-854B-3FF7725E889A}"/>
              </a:ext>
            </a:extLst>
          </p:cNvPr>
          <p:cNvSpPr txBox="1"/>
          <p:nvPr/>
        </p:nvSpPr>
        <p:spPr>
          <a:xfrm>
            <a:off x="308792" y="4349492"/>
            <a:ext cx="1763848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Self-Attention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A535A9A6-C321-20F5-F7C9-D74EC7B7F644}"/>
              </a:ext>
            </a:extLst>
          </p:cNvPr>
          <p:cNvGrpSpPr/>
          <p:nvPr/>
        </p:nvGrpSpPr>
        <p:grpSpPr>
          <a:xfrm>
            <a:off x="4804250" y="4708797"/>
            <a:ext cx="2589463" cy="1423374"/>
            <a:chOff x="4567237" y="4762828"/>
            <a:chExt cx="2589463" cy="1423374"/>
          </a:xfrm>
        </p:grpSpPr>
        <p:pic>
          <p:nvPicPr>
            <p:cNvPr id="1044" name="Picture 20">
              <a:extLst>
                <a:ext uri="{FF2B5EF4-FFF2-40B4-BE49-F238E27FC236}">
                  <a16:creationId xmlns:a16="http://schemas.microsoft.com/office/drawing/2014/main" id="{A82D2CFC-F433-D906-24FA-532F2CE737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6390" y="5885212"/>
              <a:ext cx="1379220" cy="3009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>
              <a:extLst>
                <a:ext uri="{FF2B5EF4-FFF2-40B4-BE49-F238E27FC236}">
                  <a16:creationId xmlns:a16="http://schemas.microsoft.com/office/drawing/2014/main" id="{BC6636E7-F9DB-F6B0-59BC-B3B2F8C2CE1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085"/>
            <a:stretch/>
          </p:blipFill>
          <p:spPr bwMode="auto">
            <a:xfrm>
              <a:off x="4618672" y="4762828"/>
              <a:ext cx="1459232" cy="373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>
              <a:extLst>
                <a:ext uri="{FF2B5EF4-FFF2-40B4-BE49-F238E27FC236}">
                  <a16:creationId xmlns:a16="http://schemas.microsoft.com/office/drawing/2014/main" id="{8254FB02-86DD-E756-75BF-499DE35F80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63" b="-7005"/>
            <a:stretch/>
          </p:blipFill>
          <p:spPr bwMode="auto">
            <a:xfrm>
              <a:off x="4567237" y="5085190"/>
              <a:ext cx="1528763" cy="3546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>
              <a:extLst>
                <a:ext uri="{FF2B5EF4-FFF2-40B4-BE49-F238E27FC236}">
                  <a16:creationId xmlns:a16="http://schemas.microsoft.com/office/drawing/2014/main" id="{7B70FE8A-B43B-577B-0A45-3D37A5DF90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0225"/>
            <a:stretch/>
          </p:blipFill>
          <p:spPr bwMode="auto">
            <a:xfrm>
              <a:off x="4600575" y="5416187"/>
              <a:ext cx="1477329" cy="335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14">
              <a:extLst>
                <a:ext uri="{FF2B5EF4-FFF2-40B4-BE49-F238E27FC236}">
                  <a16:creationId xmlns:a16="http://schemas.microsoft.com/office/drawing/2014/main" id="{0D656007-DFDE-2881-A58F-93F0331F34F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984" t="279" r="-1105" b="-279"/>
            <a:stretch/>
          </p:blipFill>
          <p:spPr bwMode="auto">
            <a:xfrm>
              <a:off x="6147435" y="4777355"/>
              <a:ext cx="988060" cy="373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16">
              <a:extLst>
                <a:ext uri="{FF2B5EF4-FFF2-40B4-BE49-F238E27FC236}">
                  <a16:creationId xmlns:a16="http://schemas.microsoft.com/office/drawing/2014/main" id="{33CC125C-63BA-D3FF-A50E-311F1CA7583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422" r="-439"/>
            <a:stretch/>
          </p:blipFill>
          <p:spPr bwMode="auto">
            <a:xfrm>
              <a:off x="6129338" y="5103021"/>
              <a:ext cx="988060" cy="331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18">
              <a:extLst>
                <a:ext uri="{FF2B5EF4-FFF2-40B4-BE49-F238E27FC236}">
                  <a16:creationId xmlns:a16="http://schemas.microsoft.com/office/drawing/2014/main" id="{70F9DC93-6778-FC72-528F-7058659307F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613" r="-1903"/>
            <a:stretch/>
          </p:blipFill>
          <p:spPr bwMode="auto">
            <a:xfrm>
              <a:off x="6168640" y="5424877"/>
              <a:ext cx="988060" cy="335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804B9EB-588C-7145-E8F5-E605CF19A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712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CORPORATE">
  <a:themeElements>
    <a:clrScheme name="Personnalisé 35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3B87CC"/>
      </a:accent1>
      <a:accent2>
        <a:srgbClr val="112753"/>
      </a:accent2>
      <a:accent3>
        <a:srgbClr val="EFF1F6"/>
      </a:accent3>
      <a:accent4>
        <a:srgbClr val="112753"/>
      </a:accent4>
      <a:accent5>
        <a:srgbClr val="3B87CC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2_CORPORATE">
  <a:themeElements>
    <a:clrScheme name="safran template pink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EB3986"/>
      </a:accent1>
      <a:accent2>
        <a:srgbClr val="C31E4B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3_CORPORATE">
  <a:themeElements>
    <a:clrScheme name="Safran template orange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FFB600"/>
      </a:accent1>
      <a:accent2>
        <a:srgbClr val="FF7800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4_CORPORATE">
  <a:themeElements>
    <a:clrScheme name="Personnalisé 40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2CC84D"/>
      </a:accent1>
      <a:accent2>
        <a:srgbClr val="00491E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3A34138048064A9C284EA4E85CD2E7" ma:contentTypeVersion="15" ma:contentTypeDescription="Create a new document." ma:contentTypeScope="" ma:versionID="155679594ddaa10589a35c6c4909c4e5">
  <xsd:schema xmlns:xsd="http://www.w3.org/2001/XMLSchema" xmlns:xs="http://www.w3.org/2001/XMLSchema" xmlns:p="http://schemas.microsoft.com/office/2006/metadata/properties" xmlns:ns2="92177dad-2fd1-439b-96d3-6fc1c782cfc6" xmlns:ns3="a7d27fc5-9476-47ec-a06a-98fc00657c42" targetNamespace="http://schemas.microsoft.com/office/2006/metadata/properties" ma:root="true" ma:fieldsID="179380b99ae80af0ac21001c62719868" ns2:_="" ns3:_="">
    <xsd:import namespace="92177dad-2fd1-439b-96d3-6fc1c782cfc6"/>
    <xsd:import namespace="a7d27fc5-9476-47ec-a06a-98fc00657c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177dad-2fd1-439b-96d3-6fc1c782cf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47f590e-ebc3-472e-9088-f38ef52e46f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d27fc5-9476-47ec-a06a-98fc00657c42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7d927f4f-a0ec-4574-9dd2-c9e9ccc4472f}" ma:internalName="TaxCatchAll" ma:showField="CatchAllData" ma:web="a7d27fc5-9476-47ec-a06a-98fc00657c4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177dad-2fd1-439b-96d3-6fc1c782cfc6">
      <Terms xmlns="http://schemas.microsoft.com/office/infopath/2007/PartnerControls"/>
    </lcf76f155ced4ddcb4097134ff3c332f>
    <TaxCatchAll xmlns="a7d27fc5-9476-47ec-a06a-98fc00657c42" xsi:nil="true"/>
  </documentManagement>
</p:properties>
</file>

<file path=customXml/itemProps1.xml><?xml version="1.0" encoding="utf-8"?>
<ds:datastoreItem xmlns:ds="http://schemas.openxmlformats.org/officeDocument/2006/customXml" ds:itemID="{35D7C4A4-135C-4E29-8CBA-328D586D6FB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CCB427-71A7-48E7-BA37-88D7819F7E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177dad-2fd1-439b-96d3-6fc1c782cfc6"/>
    <ds:schemaRef ds:uri="a7d27fc5-9476-47ec-a06a-98fc00657c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3692F8-19A4-4BB3-8627-33E951FC8887}">
  <ds:schemaRefs>
    <ds:schemaRef ds:uri="http://schemas.microsoft.com/office/2006/metadata/properties"/>
    <ds:schemaRef ds:uri="http://schemas.microsoft.com/office/infopath/2007/PartnerControls"/>
    <ds:schemaRef ds:uri="92177dad-2fd1-439b-96d3-6fc1c782cfc6"/>
    <ds:schemaRef ds:uri="a7d27fc5-9476-47ec-a06a-98fc00657c4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1276</TotalTime>
  <Words>448</Words>
  <Application>Microsoft Office PowerPoint</Application>
  <PresentationFormat>Grand écran</PresentationFormat>
  <Paragraphs>201</Paragraphs>
  <Slides>26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26</vt:i4>
      </vt:variant>
    </vt:vector>
  </HeadingPairs>
  <TitlesOfParts>
    <vt:vector size="41" baseType="lpstr">
      <vt:lpstr>72 Condensed</vt:lpstr>
      <vt:lpstr>Aptos</vt:lpstr>
      <vt:lpstr>Arial</vt:lpstr>
      <vt:lpstr>Calibri</vt:lpstr>
      <vt:lpstr>Cambria Math</vt:lpstr>
      <vt:lpstr>General Sans</vt:lpstr>
      <vt:lpstr>Microsoft Sans Serif</vt:lpstr>
      <vt:lpstr>Segoe UI</vt:lpstr>
      <vt:lpstr>Segoe UI (Body)</vt:lpstr>
      <vt:lpstr>Segoe UI Black</vt:lpstr>
      <vt:lpstr>Wingdings</vt:lpstr>
      <vt:lpstr>1_CORPORATE</vt:lpstr>
      <vt:lpstr>2_CORPORATE</vt:lpstr>
      <vt:lpstr>3_CORPORATE</vt:lpstr>
      <vt:lpstr>4_CORPORATE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Vision Transformers for Physics prediction</dc:title>
  <dc:creator>La boite à slides Prod</dc:creator>
  <cp:lastModifiedBy>KALAYDJIAN Anthony (SAFRAN)</cp:lastModifiedBy>
  <cp:revision>396</cp:revision>
  <dcterms:created xsi:type="dcterms:W3CDTF">2024-10-25T07:58:02Z</dcterms:created>
  <dcterms:modified xsi:type="dcterms:W3CDTF">2025-07-04T12:14:27Z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0x010100643A34138048064A9C284EA4E85CD2E7</vt:lpwstr>
  </property>
  <property fmtid="{D5CDD505-2E9C-101B-9397-08002B2CF9AE}" pid="3" name="MSIP_Label_024ffcea-f25b-491e-9dc9-834516f3550e_Enabled">
    <vt:lpwstr>true</vt:lpwstr>
  </property>
  <property fmtid="{D5CDD505-2E9C-101B-9397-08002B2CF9AE}" pid="4" name="MSIP_Label_024ffcea-f25b-491e-9dc9-834516f3550e_SetDate">
    <vt:lpwstr>2025-05-22T15:21:38Z</vt:lpwstr>
  </property>
  <property fmtid="{D5CDD505-2E9C-101B-9397-08002B2CF9AE}" pid="5" name="MSIP_Label_024ffcea-f25b-491e-9dc9-834516f3550e_Method">
    <vt:lpwstr>Standard</vt:lpwstr>
  </property>
  <property fmtid="{D5CDD505-2E9C-101B-9397-08002B2CF9AE}" pid="6" name="MSIP_Label_024ffcea-f25b-491e-9dc9-834516f3550e_Name">
    <vt:lpwstr>C2 - restricted</vt:lpwstr>
  </property>
  <property fmtid="{D5CDD505-2E9C-101B-9397-08002B2CF9AE}" pid="7" name="MSIP_Label_024ffcea-f25b-491e-9dc9-834516f3550e_SiteId">
    <vt:lpwstr>d52b49b7-0c8f-4d89-8c4f-f20517306e08</vt:lpwstr>
  </property>
  <property fmtid="{D5CDD505-2E9C-101B-9397-08002B2CF9AE}" pid="8" name="MSIP_Label_024ffcea-f25b-491e-9dc9-834516f3550e_ActionId">
    <vt:lpwstr>309f619e-181c-4712-b8c6-ce972b442cfa</vt:lpwstr>
  </property>
  <property fmtid="{D5CDD505-2E9C-101B-9397-08002B2CF9AE}" pid="9" name="MSIP_Label_024ffcea-f25b-491e-9dc9-834516f3550e_ContentBits">
    <vt:lpwstr>1</vt:lpwstr>
  </property>
  <property fmtid="{D5CDD505-2E9C-101B-9397-08002B2CF9AE}" pid="10" name="MSIP_Label_024ffcea-f25b-491e-9dc9-834516f3550e_Tag">
    <vt:lpwstr>10, 3, 0, 2</vt:lpwstr>
  </property>
  <property fmtid="{D5CDD505-2E9C-101B-9397-08002B2CF9AE}" pid="11" name="ClassificationContentMarkingHeaderLocations">
    <vt:lpwstr>1_CORPORATE:6\2_CORPORATE:6\3_CORPORATE:6\4_CORPORATE:6</vt:lpwstr>
  </property>
  <property fmtid="{D5CDD505-2E9C-101B-9397-08002B2CF9AE}" pid="12" name="ClassificationContentMarkingHeaderText">
    <vt:lpwstr>C2 - Confidential</vt:lpwstr>
  </property>
  <property fmtid="{D5CDD505-2E9C-101B-9397-08002B2CF9AE}" pid="13" name="MediaServiceImageTags">
    <vt:lpwstr/>
  </property>
</Properties>
</file>

<file path=docProps/thumbnail.jpeg>
</file>